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9" r:id="rId2"/>
    <p:sldId id="269" r:id="rId3"/>
    <p:sldId id="270" r:id="rId4"/>
    <p:sldId id="271" r:id="rId5"/>
    <p:sldId id="272" r:id="rId6"/>
    <p:sldId id="283" r:id="rId7"/>
    <p:sldId id="337" r:id="rId8"/>
    <p:sldId id="273" r:id="rId9"/>
    <p:sldId id="274" r:id="rId10"/>
    <p:sldId id="275" r:id="rId11"/>
    <p:sldId id="284" r:id="rId12"/>
    <p:sldId id="285" r:id="rId13"/>
    <p:sldId id="286" r:id="rId14"/>
    <p:sldId id="263" r:id="rId15"/>
    <p:sldId id="326" r:id="rId16"/>
    <p:sldId id="265" r:id="rId17"/>
    <p:sldId id="331" r:id="rId18"/>
    <p:sldId id="332" r:id="rId19"/>
    <p:sldId id="333" r:id="rId20"/>
    <p:sldId id="334" r:id="rId21"/>
    <p:sldId id="327" r:id="rId22"/>
    <p:sldId id="311" r:id="rId23"/>
    <p:sldId id="328" r:id="rId24"/>
    <p:sldId id="329" r:id="rId25"/>
    <p:sldId id="330" r:id="rId26"/>
    <p:sldId id="293" r:id="rId27"/>
    <p:sldId id="292" r:id="rId28"/>
    <p:sldId id="276" r:id="rId29"/>
    <p:sldId id="338" r:id="rId30"/>
    <p:sldId id="277" r:id="rId31"/>
    <p:sldId id="287" r:id="rId32"/>
    <p:sldId id="288" r:id="rId33"/>
    <p:sldId id="278" r:id="rId34"/>
    <p:sldId id="339" r:id="rId35"/>
    <p:sldId id="279" r:id="rId36"/>
    <p:sldId id="289" r:id="rId37"/>
    <p:sldId id="341" r:id="rId38"/>
    <p:sldId id="340" r:id="rId39"/>
    <p:sldId id="280" r:id="rId40"/>
    <p:sldId id="291" r:id="rId41"/>
    <p:sldId id="342" r:id="rId42"/>
    <p:sldId id="281" r:id="rId43"/>
    <p:sldId id="343" r:id="rId44"/>
    <p:sldId id="336" r:id="rId45"/>
    <p:sldId id="282" r:id="rId46"/>
    <p:sldId id="290" r:id="rId47"/>
    <p:sldId id="335"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FF"/>
    <a:srgbClr val="00FF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09" autoAdjust="0"/>
    <p:restoredTop sz="94694"/>
  </p:normalViewPr>
  <p:slideViewPr>
    <p:cSldViewPr snapToGrid="0" snapToObjects="1">
      <p:cViewPr varScale="1">
        <p:scale>
          <a:sx n="54" d="100"/>
          <a:sy n="54" d="100"/>
        </p:scale>
        <p:origin x="52" y="148"/>
      </p:cViewPr>
      <p:guideLst/>
    </p:cSldViewPr>
  </p:slideViewPr>
  <p:notesTextViewPr>
    <p:cViewPr>
      <p:scale>
        <a:sx n="70" d="100"/>
        <a:sy n="7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46BC0E-3D9E-AD47-A71F-225F1F3A3655}" type="datetimeFigureOut">
              <a:rPr kumimoji="1" lang="zh-CN" altLang="en-US" smtClean="0"/>
              <a:t>2025/1/24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56B20-EAE6-AD49-B531-D228C4479B15}" type="slidenum">
              <a:rPr kumimoji="1" lang="zh-CN" altLang="en-US" smtClean="0"/>
              <a:t>‹#›</a:t>
            </a:fld>
            <a:endParaRPr kumimoji="1" lang="zh-CN" altLang="en-US"/>
          </a:p>
        </p:txBody>
      </p:sp>
    </p:spTree>
    <p:extLst>
      <p:ext uri="{BB962C8B-B14F-4D97-AF65-F5344CB8AC3E}">
        <p14:creationId xmlns:p14="http://schemas.microsoft.com/office/powerpoint/2010/main" val="45852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2235A6-3E36-4A78-A04B-1AD6A893608D}" type="slidenum">
              <a:rPr lang="zh-CN" altLang="en-US" smtClean="0"/>
              <a:t>16</a:t>
            </a:fld>
            <a:endParaRPr lang="zh-CN" altLang="en-US"/>
          </a:p>
        </p:txBody>
      </p:sp>
    </p:spTree>
    <p:extLst>
      <p:ext uri="{BB962C8B-B14F-4D97-AF65-F5344CB8AC3E}">
        <p14:creationId xmlns:p14="http://schemas.microsoft.com/office/powerpoint/2010/main" val="7254493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3FE80-F007-0549-B04E-00A7E591FA26}"/>
              </a:ext>
            </a:extLst>
          </p:cNvPr>
          <p:cNvSpPr>
            <a:spLocks noGrp="1"/>
          </p:cNvSpPr>
          <p:nvPr>
            <p:ph type="ctrTitle"/>
          </p:nvPr>
        </p:nvSpPr>
        <p:spPr>
          <a:xfrm>
            <a:off x="306410" y="2412476"/>
            <a:ext cx="6685280" cy="1881863"/>
          </a:xfrm>
        </p:spPr>
        <p:txBody>
          <a:bodyPr anchor="b"/>
          <a:lstStyle>
            <a:lvl1pPr algn="l">
              <a:defRPr sz="6000" b="1"/>
            </a:lvl1pPr>
          </a:lstStyle>
          <a:p>
            <a:r>
              <a:rPr kumimoji="1" lang="zh-CN" altLang="en-US" dirty="0"/>
              <a:t>单击此处编辑母版标题样式</a:t>
            </a:r>
          </a:p>
        </p:txBody>
      </p:sp>
      <p:pic>
        <p:nvPicPr>
          <p:cNvPr id="9" name="图片 8">
            <a:extLst>
              <a:ext uri="{FF2B5EF4-FFF2-40B4-BE49-F238E27FC236}">
                <a16:creationId xmlns:a16="http://schemas.microsoft.com/office/drawing/2014/main" id="{21A7B790-F972-BCB8-6F4A-CA14E6B6B278}"/>
              </a:ext>
            </a:extLst>
          </p:cNvPr>
          <p:cNvPicPr>
            <a:picLocks noChangeAspect="1"/>
          </p:cNvPicPr>
          <p:nvPr userDrawn="1"/>
        </p:nvPicPr>
        <p:blipFill>
          <a:blip r:embed="rId2"/>
          <a:srcRect/>
          <a:stretch/>
        </p:blipFill>
        <p:spPr>
          <a:xfrm>
            <a:off x="9358782" y="247539"/>
            <a:ext cx="2363414" cy="786586"/>
          </a:xfrm>
          <a:prstGeom prst="rect">
            <a:avLst/>
          </a:prstGeom>
        </p:spPr>
      </p:pic>
      <p:pic>
        <p:nvPicPr>
          <p:cNvPr id="10" name="图片 9">
            <a:extLst>
              <a:ext uri="{FF2B5EF4-FFF2-40B4-BE49-F238E27FC236}">
                <a16:creationId xmlns:a16="http://schemas.microsoft.com/office/drawing/2014/main" id="{DE51ED99-06D8-08E8-3419-762B0BE60368}"/>
              </a:ext>
            </a:extLst>
          </p:cNvPr>
          <p:cNvPicPr>
            <a:picLocks noChangeAspect="1"/>
          </p:cNvPicPr>
          <p:nvPr userDrawn="1"/>
        </p:nvPicPr>
        <p:blipFill>
          <a:blip r:embed="rId3"/>
          <a:stretch>
            <a:fillRect/>
          </a:stretch>
        </p:blipFill>
        <p:spPr>
          <a:xfrm>
            <a:off x="830316" y="1694325"/>
            <a:ext cx="5265683" cy="459095"/>
          </a:xfrm>
          <a:prstGeom prst="rect">
            <a:avLst/>
          </a:prstGeom>
        </p:spPr>
      </p:pic>
      <p:pic>
        <p:nvPicPr>
          <p:cNvPr id="11" name="图片 10" descr="卡通画&#10;&#10;描述已自动生成">
            <a:extLst>
              <a:ext uri="{FF2B5EF4-FFF2-40B4-BE49-F238E27FC236}">
                <a16:creationId xmlns:a16="http://schemas.microsoft.com/office/drawing/2014/main" id="{9E35002B-EC7A-FF51-E4D8-590DC6FFCFB2}"/>
              </a:ext>
            </a:extLst>
          </p:cNvPr>
          <p:cNvPicPr>
            <a:picLocks noChangeAspect="1"/>
          </p:cNvPicPr>
          <p:nvPr userDrawn="1"/>
        </p:nvPicPr>
        <p:blipFill>
          <a:blip r:embed="rId4"/>
          <a:stretch>
            <a:fillRect/>
          </a:stretch>
        </p:blipFill>
        <p:spPr>
          <a:xfrm>
            <a:off x="742512" y="380497"/>
            <a:ext cx="1422619" cy="171025"/>
          </a:xfrm>
          <a:prstGeom prst="rect">
            <a:avLst/>
          </a:prstGeom>
        </p:spPr>
      </p:pic>
      <p:pic>
        <p:nvPicPr>
          <p:cNvPr id="13" name="图片 12">
            <a:extLst>
              <a:ext uri="{FF2B5EF4-FFF2-40B4-BE49-F238E27FC236}">
                <a16:creationId xmlns:a16="http://schemas.microsoft.com/office/drawing/2014/main" id="{F51AF667-89E6-E14A-9C76-74C28E4E66AB}"/>
              </a:ext>
            </a:extLst>
          </p:cNvPr>
          <p:cNvPicPr>
            <a:picLocks noChangeAspect="1"/>
          </p:cNvPicPr>
          <p:nvPr userDrawn="1"/>
        </p:nvPicPr>
        <p:blipFill>
          <a:blip r:embed="rId5"/>
          <a:stretch>
            <a:fillRect/>
          </a:stretch>
        </p:blipFill>
        <p:spPr>
          <a:xfrm>
            <a:off x="9924612" y="6461479"/>
            <a:ext cx="1922736" cy="187515"/>
          </a:xfrm>
          <a:prstGeom prst="rect">
            <a:avLst/>
          </a:prstGeom>
        </p:spPr>
      </p:pic>
      <p:pic>
        <p:nvPicPr>
          <p:cNvPr id="15" name="图片 14" descr="图片包含 图形用户界面&#10;&#10;描述已自动生成">
            <a:extLst>
              <a:ext uri="{FF2B5EF4-FFF2-40B4-BE49-F238E27FC236}">
                <a16:creationId xmlns:a16="http://schemas.microsoft.com/office/drawing/2014/main" id="{AA8CC907-6ED5-A6B4-2DC4-967D4D127051}"/>
              </a:ext>
            </a:extLst>
          </p:cNvPr>
          <p:cNvPicPr>
            <a:picLocks noChangeAspect="1"/>
          </p:cNvPicPr>
          <p:nvPr userDrawn="1"/>
        </p:nvPicPr>
        <p:blipFill>
          <a:blip r:embed="rId6"/>
          <a:stretch>
            <a:fillRect/>
          </a:stretch>
        </p:blipFill>
        <p:spPr>
          <a:xfrm>
            <a:off x="6991690" y="1595438"/>
            <a:ext cx="4921033" cy="4066576"/>
          </a:xfrm>
          <a:prstGeom prst="rect">
            <a:avLst/>
          </a:prstGeom>
        </p:spPr>
      </p:pic>
    </p:spTree>
    <p:extLst>
      <p:ext uri="{BB962C8B-B14F-4D97-AF65-F5344CB8AC3E}">
        <p14:creationId xmlns:p14="http://schemas.microsoft.com/office/powerpoint/2010/main" val="1626323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0EF46-D5F3-264B-9C50-F96E90B5C48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61183B1-DAD1-A84F-8827-571999DD1719}"/>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FDE549A-BDCA-3A41-8082-15AA423CA3B2}"/>
              </a:ext>
            </a:extLst>
          </p:cNvPr>
          <p:cNvSpPr>
            <a:spLocks noGrp="1"/>
          </p:cNvSpPr>
          <p:nvPr>
            <p:ph type="dt" sz="half" idx="10"/>
          </p:nvPr>
        </p:nvSpPr>
        <p:spPr/>
        <p:txBody>
          <a:bodyPr/>
          <a:lstStyle/>
          <a:p>
            <a:fld id="{272DEA61-FD7F-7E42-8996-47F2197A2754}" type="datetimeFigureOut">
              <a:rPr kumimoji="1" lang="zh-CN" altLang="en-US" smtClean="0"/>
              <a:t>2025/1/24</a:t>
            </a:fld>
            <a:endParaRPr kumimoji="1" lang="zh-CN" altLang="en-US"/>
          </a:p>
        </p:txBody>
      </p:sp>
      <p:sp>
        <p:nvSpPr>
          <p:cNvPr id="5" name="页脚占位符 4">
            <a:extLst>
              <a:ext uri="{FF2B5EF4-FFF2-40B4-BE49-F238E27FC236}">
                <a16:creationId xmlns:a16="http://schemas.microsoft.com/office/drawing/2014/main" id="{4310211C-0490-F047-8270-08CF89DE275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2AD1EB6-34D9-4B4E-882E-5AAF7EE81664}"/>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3445099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BD810C-2B70-AF46-960B-1C516278B1E5}"/>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908CE3B-62EF-7B41-959B-1FFB10C08508}"/>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C6938F5-095D-2240-9CAF-9DB95F449649}"/>
              </a:ext>
            </a:extLst>
          </p:cNvPr>
          <p:cNvSpPr>
            <a:spLocks noGrp="1"/>
          </p:cNvSpPr>
          <p:nvPr>
            <p:ph type="dt" sz="half" idx="10"/>
          </p:nvPr>
        </p:nvSpPr>
        <p:spPr/>
        <p:txBody>
          <a:bodyPr/>
          <a:lstStyle/>
          <a:p>
            <a:fld id="{272DEA61-FD7F-7E42-8996-47F2197A2754}" type="datetimeFigureOut">
              <a:rPr kumimoji="1" lang="zh-CN" altLang="en-US" smtClean="0"/>
              <a:t>2025/1/24</a:t>
            </a:fld>
            <a:endParaRPr kumimoji="1" lang="zh-CN" altLang="en-US"/>
          </a:p>
        </p:txBody>
      </p:sp>
      <p:sp>
        <p:nvSpPr>
          <p:cNvPr id="5" name="页脚占位符 4">
            <a:extLst>
              <a:ext uri="{FF2B5EF4-FFF2-40B4-BE49-F238E27FC236}">
                <a16:creationId xmlns:a16="http://schemas.microsoft.com/office/drawing/2014/main" id="{4DF882B9-BA91-5A4A-AB28-538B73705E6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BA61C61-3E97-664C-9434-B8DDE84188D3}"/>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2135126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859" y="260687"/>
            <a:ext cx="10693100" cy="1001541"/>
          </a:xfrm>
        </p:spPr>
        <p:txBody>
          <a:bodyPr/>
          <a:lstStyle>
            <a:lvl1pPr algn="l">
              <a:defRPr sz="2667">
                <a:solidFill>
                  <a:schemeClr val="bg1"/>
                </a:solidFill>
                <a:latin typeface="+mj-ea"/>
                <a:ea typeface="+mj-ea"/>
              </a:defRPr>
            </a:lvl1pPr>
          </a:lstStyle>
          <a:p>
            <a:r>
              <a:rPr lang="zh-CN" altLang="en-US" dirty="0"/>
              <a:t>单击此处编辑母版标题样式</a:t>
            </a:r>
            <a:endParaRPr lang="en-US" dirty="0"/>
          </a:p>
        </p:txBody>
      </p:sp>
      <p:sp>
        <p:nvSpPr>
          <p:cNvPr id="10" name="文本占位符 9"/>
          <p:cNvSpPr>
            <a:spLocks noGrp="1"/>
          </p:cNvSpPr>
          <p:nvPr>
            <p:ph type="body" sz="quarter" idx="10"/>
          </p:nvPr>
        </p:nvSpPr>
        <p:spPr>
          <a:xfrm>
            <a:off x="342900" y="1581151"/>
            <a:ext cx="11506200" cy="4838700"/>
          </a:xfrm>
          <a:prstGeom prst="rect">
            <a:avLst/>
          </a:prstGeom>
        </p:spPr>
        <p:txBody>
          <a:bodyPr/>
          <a:lstStyle>
            <a:lvl1pPr>
              <a:lnSpc>
                <a:spcPct val="120000"/>
              </a:lnSpc>
              <a:defRPr sz="2133" b="1">
                <a:solidFill>
                  <a:schemeClr val="bg1"/>
                </a:solidFill>
                <a:latin typeface="+mn-ea"/>
                <a:ea typeface="+mn-ea"/>
              </a:defRPr>
            </a:lvl1pPr>
            <a:lvl2pPr marL="838179" indent="-380990">
              <a:lnSpc>
                <a:spcPct val="120000"/>
              </a:lnSpc>
              <a:buFont typeface="Arial" panose="020B0704020202090204" pitchFamily="34" charset="0"/>
              <a:buChar char="•"/>
              <a:defRPr sz="2133">
                <a:solidFill>
                  <a:schemeClr val="bg1"/>
                </a:solidFill>
                <a:latin typeface="+mn-ea"/>
                <a:ea typeface="+mn-ea"/>
              </a:defRPr>
            </a:lvl2pPr>
            <a:lvl3pPr marL="914377" indent="0">
              <a:lnSpc>
                <a:spcPct val="120000"/>
              </a:lnSpc>
              <a:buNone/>
              <a:defRPr sz="1867">
                <a:latin typeface="+mn-ea"/>
                <a:ea typeface="+mn-ea"/>
              </a:defRPr>
            </a:lvl3pPr>
            <a:lvl4pPr marL="1371566" indent="0">
              <a:buNone/>
              <a:defRPr/>
            </a:lvl4pPr>
          </a:lstStyle>
          <a:p>
            <a:pPr lvl="0"/>
            <a:r>
              <a:rPr lang="zh-CN" altLang="en-US" dirty="0"/>
              <a:t>单击此处编辑母版文本样式</a:t>
            </a:r>
          </a:p>
          <a:p>
            <a:pPr lvl="1"/>
            <a:r>
              <a:rPr lang="zh-CN" altLang="en-US" dirty="0"/>
              <a:t>二级</a:t>
            </a:r>
          </a:p>
          <a:p>
            <a:pPr lvl="1"/>
            <a:r>
              <a:rPr lang="zh-CN" altLang="en-US" dirty="0"/>
              <a:t>内容</a:t>
            </a:r>
            <a:endParaRPr lang="en-US" altLang="zh-CN" dirty="0"/>
          </a:p>
        </p:txBody>
      </p:sp>
      <p:sp>
        <p:nvSpPr>
          <p:cNvPr id="5" name="椭圆 4"/>
          <p:cNvSpPr/>
          <p:nvPr userDrawn="1"/>
        </p:nvSpPr>
        <p:spPr>
          <a:xfrm>
            <a:off x="313068" y="586914"/>
            <a:ext cx="336973" cy="336973"/>
          </a:xfrm>
          <a:prstGeom prst="ellipse">
            <a:avLst/>
          </a:prstGeom>
          <a:solidFill>
            <a:srgbClr val="279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
        <p:nvSpPr>
          <p:cNvPr id="6" name="椭圆 5"/>
          <p:cNvSpPr/>
          <p:nvPr userDrawn="1"/>
        </p:nvSpPr>
        <p:spPr>
          <a:xfrm>
            <a:off x="252041" y="586025"/>
            <a:ext cx="216848" cy="216848"/>
          </a:xfrm>
          <a:prstGeom prst="ellipse">
            <a:avLst/>
          </a:prstGeom>
          <a:solidFill>
            <a:srgbClr val="FFC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Tree>
    <p:extLst>
      <p:ext uri="{BB962C8B-B14F-4D97-AF65-F5344CB8AC3E}">
        <p14:creationId xmlns:p14="http://schemas.microsoft.com/office/powerpoint/2010/main" val="2679026485"/>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859" y="260687"/>
            <a:ext cx="10693100" cy="1001541"/>
          </a:xfrm>
        </p:spPr>
        <p:txBody>
          <a:bodyPr/>
          <a:lstStyle>
            <a:lvl1pPr algn="l">
              <a:defRPr sz="2667">
                <a:solidFill>
                  <a:schemeClr val="bg1"/>
                </a:solidFill>
                <a:latin typeface="+mj-ea"/>
                <a:ea typeface="+mj-ea"/>
              </a:defRPr>
            </a:lvl1pPr>
          </a:lstStyle>
          <a:p>
            <a:r>
              <a:rPr lang="zh-CN" altLang="en-US" dirty="0"/>
              <a:t>单击此处编辑母版标题样式</a:t>
            </a:r>
            <a:endParaRPr lang="en-US" dirty="0"/>
          </a:p>
        </p:txBody>
      </p:sp>
      <p:sp>
        <p:nvSpPr>
          <p:cNvPr id="10" name="文本占位符 9"/>
          <p:cNvSpPr>
            <a:spLocks noGrp="1"/>
          </p:cNvSpPr>
          <p:nvPr>
            <p:ph type="body" sz="quarter" idx="10"/>
          </p:nvPr>
        </p:nvSpPr>
        <p:spPr>
          <a:xfrm>
            <a:off x="342900" y="1581151"/>
            <a:ext cx="11506200" cy="4838700"/>
          </a:xfrm>
          <a:prstGeom prst="rect">
            <a:avLst/>
          </a:prstGeom>
        </p:spPr>
        <p:txBody>
          <a:bodyPr/>
          <a:lstStyle>
            <a:lvl1pPr>
              <a:lnSpc>
                <a:spcPct val="120000"/>
              </a:lnSpc>
              <a:defRPr sz="2133" b="1">
                <a:solidFill>
                  <a:schemeClr val="bg1"/>
                </a:solidFill>
                <a:latin typeface="+mn-ea"/>
                <a:ea typeface="+mn-ea"/>
              </a:defRPr>
            </a:lvl1pPr>
            <a:lvl2pPr marL="838179" indent="-380990">
              <a:lnSpc>
                <a:spcPct val="120000"/>
              </a:lnSpc>
              <a:buFont typeface="Arial" panose="020B0704020202090204" pitchFamily="34" charset="0"/>
              <a:buChar char="•"/>
              <a:defRPr sz="2133">
                <a:solidFill>
                  <a:schemeClr val="bg1"/>
                </a:solidFill>
                <a:latin typeface="+mn-ea"/>
                <a:ea typeface="+mn-ea"/>
              </a:defRPr>
            </a:lvl2pPr>
            <a:lvl3pPr marL="914377" indent="0">
              <a:lnSpc>
                <a:spcPct val="120000"/>
              </a:lnSpc>
              <a:buNone/>
              <a:defRPr sz="1867">
                <a:latin typeface="+mn-ea"/>
                <a:ea typeface="+mn-ea"/>
              </a:defRPr>
            </a:lvl3pPr>
            <a:lvl4pPr marL="1371566" indent="0">
              <a:buNone/>
              <a:defRPr/>
            </a:lvl4pPr>
          </a:lstStyle>
          <a:p>
            <a:pPr lvl="0"/>
            <a:r>
              <a:rPr lang="zh-CN" altLang="en-US" dirty="0"/>
              <a:t>单击此处编辑母版文本样式</a:t>
            </a:r>
          </a:p>
          <a:p>
            <a:pPr lvl="1"/>
            <a:r>
              <a:rPr lang="zh-CN" altLang="en-US" dirty="0"/>
              <a:t>二级</a:t>
            </a:r>
          </a:p>
          <a:p>
            <a:pPr lvl="1"/>
            <a:r>
              <a:rPr lang="zh-CN" altLang="en-US" dirty="0"/>
              <a:t>内容</a:t>
            </a:r>
            <a:endParaRPr lang="en-US" altLang="zh-CN" dirty="0"/>
          </a:p>
        </p:txBody>
      </p:sp>
      <p:sp>
        <p:nvSpPr>
          <p:cNvPr id="5" name="椭圆 4"/>
          <p:cNvSpPr/>
          <p:nvPr userDrawn="1"/>
        </p:nvSpPr>
        <p:spPr>
          <a:xfrm>
            <a:off x="313068" y="586914"/>
            <a:ext cx="336973" cy="336973"/>
          </a:xfrm>
          <a:prstGeom prst="ellipse">
            <a:avLst/>
          </a:prstGeom>
          <a:solidFill>
            <a:srgbClr val="279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
        <p:nvSpPr>
          <p:cNvPr id="6" name="椭圆 5"/>
          <p:cNvSpPr/>
          <p:nvPr userDrawn="1"/>
        </p:nvSpPr>
        <p:spPr>
          <a:xfrm>
            <a:off x="252041" y="586025"/>
            <a:ext cx="216848" cy="216848"/>
          </a:xfrm>
          <a:prstGeom prst="ellipse">
            <a:avLst/>
          </a:prstGeom>
          <a:solidFill>
            <a:srgbClr val="FFC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Tree>
    <p:extLst>
      <p:ext uri="{BB962C8B-B14F-4D97-AF65-F5344CB8AC3E}">
        <p14:creationId xmlns:p14="http://schemas.microsoft.com/office/powerpoint/2010/main" val="118920804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859" y="260687"/>
            <a:ext cx="10693100" cy="1001541"/>
          </a:xfrm>
        </p:spPr>
        <p:txBody>
          <a:bodyPr/>
          <a:lstStyle>
            <a:lvl1pPr algn="l">
              <a:defRPr sz="2667">
                <a:solidFill>
                  <a:schemeClr val="bg1"/>
                </a:solidFill>
                <a:latin typeface="+mj-ea"/>
                <a:ea typeface="+mj-ea"/>
              </a:defRPr>
            </a:lvl1pPr>
          </a:lstStyle>
          <a:p>
            <a:r>
              <a:rPr lang="zh-CN" altLang="en-US" dirty="0"/>
              <a:t>单击此处编辑母版标题样式</a:t>
            </a:r>
            <a:endParaRPr lang="en-US" dirty="0"/>
          </a:p>
        </p:txBody>
      </p:sp>
      <p:sp>
        <p:nvSpPr>
          <p:cNvPr id="10" name="文本占位符 9"/>
          <p:cNvSpPr>
            <a:spLocks noGrp="1"/>
          </p:cNvSpPr>
          <p:nvPr>
            <p:ph type="body" sz="quarter" idx="10"/>
          </p:nvPr>
        </p:nvSpPr>
        <p:spPr>
          <a:xfrm>
            <a:off x="342900" y="1581151"/>
            <a:ext cx="11506200" cy="4838700"/>
          </a:xfrm>
          <a:prstGeom prst="rect">
            <a:avLst/>
          </a:prstGeom>
        </p:spPr>
        <p:txBody>
          <a:bodyPr/>
          <a:lstStyle>
            <a:lvl1pPr>
              <a:lnSpc>
                <a:spcPct val="120000"/>
              </a:lnSpc>
              <a:defRPr sz="2133" b="1">
                <a:solidFill>
                  <a:schemeClr val="bg1"/>
                </a:solidFill>
                <a:latin typeface="+mn-ea"/>
                <a:ea typeface="+mn-ea"/>
              </a:defRPr>
            </a:lvl1pPr>
            <a:lvl2pPr marL="838179" indent="-380990">
              <a:lnSpc>
                <a:spcPct val="120000"/>
              </a:lnSpc>
              <a:buFont typeface="Arial" panose="020B0704020202090204" pitchFamily="34" charset="0"/>
              <a:buChar char="•"/>
              <a:defRPr sz="2133">
                <a:solidFill>
                  <a:schemeClr val="bg1"/>
                </a:solidFill>
                <a:latin typeface="+mn-ea"/>
                <a:ea typeface="+mn-ea"/>
              </a:defRPr>
            </a:lvl2pPr>
            <a:lvl3pPr marL="914377" indent="0">
              <a:lnSpc>
                <a:spcPct val="120000"/>
              </a:lnSpc>
              <a:buNone/>
              <a:defRPr sz="1867">
                <a:latin typeface="+mn-ea"/>
                <a:ea typeface="+mn-ea"/>
              </a:defRPr>
            </a:lvl3pPr>
            <a:lvl4pPr marL="1371566" indent="0">
              <a:buNone/>
              <a:defRPr/>
            </a:lvl4pPr>
          </a:lstStyle>
          <a:p>
            <a:pPr lvl="0"/>
            <a:r>
              <a:rPr lang="zh-CN" altLang="en-US" dirty="0"/>
              <a:t>单击此处编辑母版文本样式</a:t>
            </a:r>
          </a:p>
          <a:p>
            <a:pPr lvl="1"/>
            <a:r>
              <a:rPr lang="zh-CN" altLang="en-US" dirty="0"/>
              <a:t>二级</a:t>
            </a:r>
          </a:p>
          <a:p>
            <a:pPr lvl="1"/>
            <a:r>
              <a:rPr lang="zh-CN" altLang="en-US" dirty="0"/>
              <a:t>内容</a:t>
            </a:r>
            <a:endParaRPr lang="en-US" altLang="zh-CN" dirty="0"/>
          </a:p>
        </p:txBody>
      </p:sp>
      <p:sp>
        <p:nvSpPr>
          <p:cNvPr id="5" name="椭圆 4"/>
          <p:cNvSpPr/>
          <p:nvPr userDrawn="1"/>
        </p:nvSpPr>
        <p:spPr>
          <a:xfrm>
            <a:off x="313068" y="586914"/>
            <a:ext cx="336973" cy="336973"/>
          </a:xfrm>
          <a:prstGeom prst="ellipse">
            <a:avLst/>
          </a:prstGeom>
          <a:solidFill>
            <a:srgbClr val="279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
        <p:nvSpPr>
          <p:cNvPr id="6" name="椭圆 5"/>
          <p:cNvSpPr/>
          <p:nvPr userDrawn="1"/>
        </p:nvSpPr>
        <p:spPr>
          <a:xfrm>
            <a:off x="252041" y="586025"/>
            <a:ext cx="216848" cy="216848"/>
          </a:xfrm>
          <a:prstGeom prst="ellipse">
            <a:avLst/>
          </a:prstGeom>
          <a:solidFill>
            <a:srgbClr val="FFC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Tree>
    <p:extLst>
      <p:ext uri="{BB962C8B-B14F-4D97-AF65-F5344CB8AC3E}">
        <p14:creationId xmlns:p14="http://schemas.microsoft.com/office/powerpoint/2010/main" val="381791312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859" y="260687"/>
            <a:ext cx="10693100" cy="1001541"/>
          </a:xfrm>
        </p:spPr>
        <p:txBody>
          <a:bodyPr/>
          <a:lstStyle>
            <a:lvl1pPr algn="l">
              <a:defRPr sz="2667">
                <a:solidFill>
                  <a:schemeClr val="bg1"/>
                </a:solidFill>
                <a:latin typeface="+mj-ea"/>
                <a:ea typeface="+mj-ea"/>
              </a:defRPr>
            </a:lvl1pPr>
          </a:lstStyle>
          <a:p>
            <a:r>
              <a:rPr lang="zh-CN" altLang="en-US" dirty="0"/>
              <a:t>单击此处编辑母版标题样式</a:t>
            </a:r>
            <a:endParaRPr lang="en-US" dirty="0"/>
          </a:p>
        </p:txBody>
      </p:sp>
      <p:sp>
        <p:nvSpPr>
          <p:cNvPr id="10" name="文本占位符 9"/>
          <p:cNvSpPr>
            <a:spLocks noGrp="1"/>
          </p:cNvSpPr>
          <p:nvPr>
            <p:ph type="body" sz="quarter" idx="10"/>
          </p:nvPr>
        </p:nvSpPr>
        <p:spPr>
          <a:xfrm>
            <a:off x="342900" y="1581151"/>
            <a:ext cx="11506200" cy="4838700"/>
          </a:xfrm>
          <a:prstGeom prst="rect">
            <a:avLst/>
          </a:prstGeom>
        </p:spPr>
        <p:txBody>
          <a:bodyPr/>
          <a:lstStyle>
            <a:lvl1pPr>
              <a:lnSpc>
                <a:spcPct val="120000"/>
              </a:lnSpc>
              <a:defRPr sz="2133" b="1">
                <a:solidFill>
                  <a:schemeClr val="bg1"/>
                </a:solidFill>
                <a:latin typeface="+mn-ea"/>
                <a:ea typeface="+mn-ea"/>
              </a:defRPr>
            </a:lvl1pPr>
            <a:lvl2pPr marL="838179" indent="-380990">
              <a:lnSpc>
                <a:spcPct val="120000"/>
              </a:lnSpc>
              <a:buFont typeface="Arial" panose="020B0704020202090204" pitchFamily="34" charset="0"/>
              <a:buChar char="•"/>
              <a:defRPr sz="2133">
                <a:solidFill>
                  <a:schemeClr val="bg1"/>
                </a:solidFill>
                <a:latin typeface="+mn-ea"/>
                <a:ea typeface="+mn-ea"/>
              </a:defRPr>
            </a:lvl2pPr>
            <a:lvl3pPr marL="914377" indent="0">
              <a:lnSpc>
                <a:spcPct val="120000"/>
              </a:lnSpc>
              <a:buNone/>
              <a:defRPr sz="1867">
                <a:latin typeface="+mn-ea"/>
                <a:ea typeface="+mn-ea"/>
              </a:defRPr>
            </a:lvl3pPr>
            <a:lvl4pPr marL="1371566" indent="0">
              <a:buNone/>
              <a:defRPr/>
            </a:lvl4pPr>
          </a:lstStyle>
          <a:p>
            <a:pPr lvl="0"/>
            <a:r>
              <a:rPr lang="zh-CN" altLang="en-US" dirty="0"/>
              <a:t>单击此处编辑母版文本样式</a:t>
            </a:r>
          </a:p>
          <a:p>
            <a:pPr lvl="1"/>
            <a:r>
              <a:rPr lang="zh-CN" altLang="en-US" dirty="0"/>
              <a:t>二级</a:t>
            </a:r>
          </a:p>
          <a:p>
            <a:pPr lvl="1"/>
            <a:r>
              <a:rPr lang="zh-CN" altLang="en-US" dirty="0"/>
              <a:t>内容</a:t>
            </a:r>
            <a:endParaRPr lang="en-US" altLang="zh-CN" dirty="0"/>
          </a:p>
        </p:txBody>
      </p:sp>
      <p:sp>
        <p:nvSpPr>
          <p:cNvPr id="5" name="椭圆 4"/>
          <p:cNvSpPr/>
          <p:nvPr userDrawn="1"/>
        </p:nvSpPr>
        <p:spPr>
          <a:xfrm>
            <a:off x="313068" y="586914"/>
            <a:ext cx="336973" cy="336973"/>
          </a:xfrm>
          <a:prstGeom prst="ellipse">
            <a:avLst/>
          </a:prstGeom>
          <a:solidFill>
            <a:srgbClr val="279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
        <p:nvSpPr>
          <p:cNvPr id="6" name="椭圆 5"/>
          <p:cNvSpPr/>
          <p:nvPr userDrawn="1"/>
        </p:nvSpPr>
        <p:spPr>
          <a:xfrm>
            <a:off x="252041" y="586025"/>
            <a:ext cx="216848" cy="216848"/>
          </a:xfrm>
          <a:prstGeom prst="ellipse">
            <a:avLst/>
          </a:prstGeom>
          <a:solidFill>
            <a:srgbClr val="FFC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Tree>
    <p:extLst>
      <p:ext uri="{BB962C8B-B14F-4D97-AF65-F5344CB8AC3E}">
        <p14:creationId xmlns:p14="http://schemas.microsoft.com/office/powerpoint/2010/main" val="4238600332"/>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859" y="260687"/>
            <a:ext cx="10693100" cy="1001541"/>
          </a:xfrm>
        </p:spPr>
        <p:txBody>
          <a:bodyPr/>
          <a:lstStyle>
            <a:lvl1pPr algn="l">
              <a:defRPr sz="2667">
                <a:solidFill>
                  <a:schemeClr val="bg1"/>
                </a:solidFill>
                <a:latin typeface="+mj-ea"/>
                <a:ea typeface="+mj-ea"/>
              </a:defRPr>
            </a:lvl1pPr>
          </a:lstStyle>
          <a:p>
            <a:r>
              <a:rPr lang="zh-CN" altLang="en-US" dirty="0"/>
              <a:t>单击此处编辑母版标题样式</a:t>
            </a:r>
            <a:endParaRPr lang="en-US" dirty="0"/>
          </a:p>
        </p:txBody>
      </p:sp>
      <p:sp>
        <p:nvSpPr>
          <p:cNvPr id="10" name="文本占位符 9"/>
          <p:cNvSpPr>
            <a:spLocks noGrp="1"/>
          </p:cNvSpPr>
          <p:nvPr>
            <p:ph type="body" sz="quarter" idx="10"/>
          </p:nvPr>
        </p:nvSpPr>
        <p:spPr>
          <a:xfrm>
            <a:off x="342900" y="1581151"/>
            <a:ext cx="11506200" cy="4838700"/>
          </a:xfrm>
          <a:prstGeom prst="rect">
            <a:avLst/>
          </a:prstGeom>
        </p:spPr>
        <p:txBody>
          <a:bodyPr/>
          <a:lstStyle>
            <a:lvl1pPr>
              <a:lnSpc>
                <a:spcPct val="120000"/>
              </a:lnSpc>
              <a:defRPr sz="2133" b="1">
                <a:solidFill>
                  <a:schemeClr val="bg1"/>
                </a:solidFill>
                <a:latin typeface="+mn-ea"/>
                <a:ea typeface="+mn-ea"/>
              </a:defRPr>
            </a:lvl1pPr>
            <a:lvl2pPr marL="838179" indent="-380990">
              <a:lnSpc>
                <a:spcPct val="120000"/>
              </a:lnSpc>
              <a:buFont typeface="Arial" panose="020B0704020202090204" pitchFamily="34" charset="0"/>
              <a:buChar char="•"/>
              <a:defRPr sz="2133">
                <a:solidFill>
                  <a:schemeClr val="bg1"/>
                </a:solidFill>
                <a:latin typeface="+mn-ea"/>
                <a:ea typeface="+mn-ea"/>
              </a:defRPr>
            </a:lvl2pPr>
            <a:lvl3pPr marL="914377" indent="0">
              <a:lnSpc>
                <a:spcPct val="120000"/>
              </a:lnSpc>
              <a:buNone/>
              <a:defRPr sz="1867">
                <a:latin typeface="+mn-ea"/>
                <a:ea typeface="+mn-ea"/>
              </a:defRPr>
            </a:lvl3pPr>
            <a:lvl4pPr marL="1371566" indent="0">
              <a:buNone/>
              <a:defRPr/>
            </a:lvl4pPr>
          </a:lstStyle>
          <a:p>
            <a:pPr lvl="0"/>
            <a:r>
              <a:rPr lang="zh-CN" altLang="en-US" dirty="0"/>
              <a:t>单击此处编辑母版文本样式</a:t>
            </a:r>
          </a:p>
          <a:p>
            <a:pPr lvl="1"/>
            <a:r>
              <a:rPr lang="zh-CN" altLang="en-US" dirty="0"/>
              <a:t>二级</a:t>
            </a:r>
          </a:p>
          <a:p>
            <a:pPr lvl="1"/>
            <a:r>
              <a:rPr lang="zh-CN" altLang="en-US" dirty="0"/>
              <a:t>内容</a:t>
            </a:r>
            <a:endParaRPr lang="en-US" altLang="zh-CN" dirty="0"/>
          </a:p>
        </p:txBody>
      </p:sp>
      <p:sp>
        <p:nvSpPr>
          <p:cNvPr id="5" name="椭圆 4"/>
          <p:cNvSpPr/>
          <p:nvPr userDrawn="1"/>
        </p:nvSpPr>
        <p:spPr>
          <a:xfrm>
            <a:off x="313068" y="586914"/>
            <a:ext cx="336973" cy="336973"/>
          </a:xfrm>
          <a:prstGeom prst="ellipse">
            <a:avLst/>
          </a:prstGeom>
          <a:solidFill>
            <a:srgbClr val="279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
        <p:nvSpPr>
          <p:cNvPr id="6" name="椭圆 5"/>
          <p:cNvSpPr/>
          <p:nvPr userDrawn="1"/>
        </p:nvSpPr>
        <p:spPr>
          <a:xfrm>
            <a:off x="252041" y="586025"/>
            <a:ext cx="216848" cy="216848"/>
          </a:xfrm>
          <a:prstGeom prst="ellipse">
            <a:avLst/>
          </a:prstGeom>
          <a:solidFill>
            <a:srgbClr val="FFC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Tree>
    <p:extLst>
      <p:ext uri="{BB962C8B-B14F-4D97-AF65-F5344CB8AC3E}">
        <p14:creationId xmlns:p14="http://schemas.microsoft.com/office/powerpoint/2010/main" val="226794032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17" name="牛客竞赛深色2副本.jpg" descr="牛客竞赛深色2副本.jpg">
            <a:extLst>
              <a:ext uri="{FF2B5EF4-FFF2-40B4-BE49-F238E27FC236}">
                <a16:creationId xmlns:a16="http://schemas.microsoft.com/office/drawing/2014/main" id="{09BCE62B-9B05-41E5-A3E6-FF424A0CD34B}"/>
              </a:ext>
            </a:extLst>
          </p:cNvPr>
          <p:cNvPicPr>
            <a:picLocks noChangeAspect="1"/>
          </p:cNvPicPr>
          <p:nvPr/>
        </p:nvPicPr>
        <p:blipFill>
          <a:blip r:embed="rId2"/>
          <a:stretch>
            <a:fillRect/>
          </a:stretch>
        </p:blipFill>
        <p:spPr>
          <a:xfrm>
            <a:off x="0" y="0"/>
            <a:ext cx="12192001" cy="6858000"/>
          </a:xfrm>
          <a:prstGeom prst="rect">
            <a:avLst/>
          </a:prstGeom>
          <a:ln w="12700">
            <a:miter lim="400000"/>
          </a:ln>
        </p:spPr>
      </p:pic>
      <p:sp>
        <p:nvSpPr>
          <p:cNvPr id="2" name="标题 1">
            <a:extLst>
              <a:ext uri="{FF2B5EF4-FFF2-40B4-BE49-F238E27FC236}">
                <a16:creationId xmlns:a16="http://schemas.microsoft.com/office/drawing/2014/main" id="{0CA2B5C5-733F-4024-AF8B-DD41349A47CC}"/>
              </a:ext>
            </a:extLst>
          </p:cNvPr>
          <p:cNvSpPr>
            <a:spLocks noGrp="1"/>
          </p:cNvSpPr>
          <p:nvPr>
            <p:ph type="ctrTitle"/>
          </p:nvPr>
        </p:nvSpPr>
        <p:spPr>
          <a:xfrm>
            <a:off x="657225" y="2260469"/>
            <a:ext cx="7441746" cy="1482791"/>
          </a:xfrm>
        </p:spPr>
        <p:txBody>
          <a:bodyPr anchor="b"/>
          <a:lstStyle>
            <a:lvl1pPr algn="l">
              <a:defRPr sz="6000">
                <a:solidFill>
                  <a:schemeClr val="bg1"/>
                </a:solidFill>
                <a:latin typeface="思源黑体 CN Medium" panose="020B0600000000000000" pitchFamily="34" charset="-122"/>
                <a:ea typeface="思源黑体 CN Medium" panose="020B0600000000000000" pitchFamily="34" charset="-122"/>
              </a:defRPr>
            </a:lvl1pPr>
          </a:lstStyle>
          <a:p>
            <a:r>
              <a:rPr lang="zh-CN" altLang="en-US"/>
              <a:t>单击此处编辑母版标题样式</a:t>
            </a:r>
            <a:endParaRPr lang="zh-CN" altLang="en-US" dirty="0"/>
          </a:p>
        </p:txBody>
      </p:sp>
      <p:sp>
        <p:nvSpPr>
          <p:cNvPr id="3" name="副标题 2">
            <a:extLst>
              <a:ext uri="{FF2B5EF4-FFF2-40B4-BE49-F238E27FC236}">
                <a16:creationId xmlns:a16="http://schemas.microsoft.com/office/drawing/2014/main" id="{C01F8E8E-F8FB-426C-81E1-09DB2765EC37}"/>
              </a:ext>
            </a:extLst>
          </p:cNvPr>
          <p:cNvSpPr>
            <a:spLocks noGrp="1"/>
          </p:cNvSpPr>
          <p:nvPr>
            <p:ph type="subTitle" idx="1"/>
          </p:nvPr>
        </p:nvSpPr>
        <p:spPr>
          <a:xfrm>
            <a:off x="657225" y="4287044"/>
            <a:ext cx="7543800" cy="715136"/>
          </a:xfrm>
        </p:spPr>
        <p:txBody>
          <a:bodyPr/>
          <a:lstStyle>
            <a:lvl1pPr marL="0" indent="0" algn="l">
              <a:buNone/>
              <a:defRPr sz="2400">
                <a:solidFill>
                  <a:schemeClr val="bg1"/>
                </a:solidFill>
                <a:latin typeface="思源黑体 CN Normal" panose="020B0400000000000000" pitchFamily="34" charset="-122"/>
                <a:ea typeface="思源黑体 CN Normal" panose="020B0400000000000000"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
        <p:nvSpPr>
          <p:cNvPr id="4" name="日期占位符 3">
            <a:extLst>
              <a:ext uri="{FF2B5EF4-FFF2-40B4-BE49-F238E27FC236}">
                <a16:creationId xmlns:a16="http://schemas.microsoft.com/office/drawing/2014/main" id="{89BA1D93-6797-4578-840E-B8ED2408095F}"/>
              </a:ext>
            </a:extLst>
          </p:cNvPr>
          <p:cNvSpPr>
            <a:spLocks noGrp="1"/>
          </p:cNvSpPr>
          <p:nvPr>
            <p:ph type="dt" sz="half" idx="10"/>
          </p:nvPr>
        </p:nvSpPr>
        <p:spPr/>
        <p:txBody>
          <a:bodyPr/>
          <a:lstStyle/>
          <a:p>
            <a:fld id="{E77137FB-8EFB-425C-BF19-4441AFDF8001}" type="datetimeFigureOut">
              <a:rPr lang="zh-CN" altLang="en-US" smtClean="0"/>
              <a:t>2025/1/24</a:t>
            </a:fld>
            <a:endParaRPr lang="zh-CN" altLang="en-US"/>
          </a:p>
        </p:txBody>
      </p:sp>
      <p:sp>
        <p:nvSpPr>
          <p:cNvPr id="5" name="页脚占位符 4">
            <a:extLst>
              <a:ext uri="{FF2B5EF4-FFF2-40B4-BE49-F238E27FC236}">
                <a16:creationId xmlns:a16="http://schemas.microsoft.com/office/drawing/2014/main" id="{E21A0003-802B-4FF4-9355-88AAB03D7D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1F4946-E4A1-444C-BF82-2E24D73C95D6}"/>
              </a:ext>
            </a:extLst>
          </p:cNvPr>
          <p:cNvSpPr>
            <a:spLocks noGrp="1"/>
          </p:cNvSpPr>
          <p:nvPr>
            <p:ph type="sldNum" sz="quarter" idx="12"/>
          </p:nvPr>
        </p:nvSpPr>
        <p:spPr/>
        <p:txBody>
          <a:bodyPr/>
          <a:lstStyle/>
          <a:p>
            <a:fld id="{D2D768CF-616C-4B2F-8AE5-B05BF9D8AECD}" type="slidenum">
              <a:rPr lang="zh-CN" altLang="en-US" smtClean="0"/>
              <a:t>‹#›</a:t>
            </a:fld>
            <a:endParaRPr lang="zh-CN" altLang="en-US"/>
          </a:p>
        </p:txBody>
      </p:sp>
      <p:pic>
        <p:nvPicPr>
          <p:cNvPr id="15" name="图像" descr="图像">
            <a:extLst>
              <a:ext uri="{FF2B5EF4-FFF2-40B4-BE49-F238E27FC236}">
                <a16:creationId xmlns:a16="http://schemas.microsoft.com/office/drawing/2014/main" id="{5D35F67D-A421-4638-BC20-025F4188045F}"/>
              </a:ext>
            </a:extLst>
          </p:cNvPr>
          <p:cNvPicPr>
            <a:picLocks noChangeAspect="1"/>
          </p:cNvPicPr>
          <p:nvPr/>
        </p:nvPicPr>
        <p:blipFill>
          <a:blip r:embed="rId3"/>
          <a:stretch>
            <a:fillRect/>
          </a:stretch>
        </p:blipFill>
        <p:spPr>
          <a:xfrm>
            <a:off x="549923" y="878164"/>
            <a:ext cx="1948154" cy="447400"/>
          </a:xfrm>
          <a:prstGeom prst="rect">
            <a:avLst/>
          </a:prstGeom>
          <a:ln w="12700">
            <a:miter lim="400000"/>
          </a:ln>
        </p:spPr>
      </p:pic>
      <p:pic>
        <p:nvPicPr>
          <p:cNvPr id="16" name="图像" descr="图像">
            <a:extLst>
              <a:ext uri="{FF2B5EF4-FFF2-40B4-BE49-F238E27FC236}">
                <a16:creationId xmlns:a16="http://schemas.microsoft.com/office/drawing/2014/main" id="{26E106F8-68FD-4249-9F7D-418384FBD2C2}"/>
              </a:ext>
            </a:extLst>
          </p:cNvPr>
          <p:cNvPicPr>
            <a:picLocks noChangeAspect="1"/>
          </p:cNvPicPr>
          <p:nvPr/>
        </p:nvPicPr>
        <p:blipFill>
          <a:blip r:embed="rId4">
            <a:alphaModFix amt="30348"/>
          </a:blip>
          <a:stretch>
            <a:fillRect/>
          </a:stretch>
        </p:blipFill>
        <p:spPr>
          <a:xfrm>
            <a:off x="7021913" y="800638"/>
            <a:ext cx="4843714" cy="1226534"/>
          </a:xfrm>
          <a:prstGeom prst="rect">
            <a:avLst/>
          </a:prstGeom>
          <a:ln w="12700">
            <a:miter lim="400000"/>
          </a:ln>
        </p:spPr>
      </p:pic>
    </p:spTree>
    <p:extLst>
      <p:ext uri="{BB962C8B-B14F-4D97-AF65-F5344CB8AC3E}">
        <p14:creationId xmlns:p14="http://schemas.microsoft.com/office/powerpoint/2010/main" val="3609983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E75CE-1932-724E-80C0-FAEB33FBC82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F326339-EF9D-F445-B1D9-1E67239BB939}"/>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541A103-E975-7049-A021-7291CD8BEA2A}"/>
              </a:ext>
            </a:extLst>
          </p:cNvPr>
          <p:cNvSpPr>
            <a:spLocks noGrp="1"/>
          </p:cNvSpPr>
          <p:nvPr>
            <p:ph type="dt" sz="half" idx="10"/>
          </p:nvPr>
        </p:nvSpPr>
        <p:spPr/>
        <p:txBody>
          <a:bodyPr/>
          <a:lstStyle/>
          <a:p>
            <a:fld id="{272DEA61-FD7F-7E42-8996-47F2197A2754}" type="datetimeFigureOut">
              <a:rPr kumimoji="1" lang="zh-CN" altLang="en-US" smtClean="0"/>
              <a:t>2025/1/24</a:t>
            </a:fld>
            <a:endParaRPr kumimoji="1" lang="zh-CN" altLang="en-US"/>
          </a:p>
        </p:txBody>
      </p:sp>
      <p:sp>
        <p:nvSpPr>
          <p:cNvPr id="5" name="页脚占位符 4">
            <a:extLst>
              <a:ext uri="{FF2B5EF4-FFF2-40B4-BE49-F238E27FC236}">
                <a16:creationId xmlns:a16="http://schemas.microsoft.com/office/drawing/2014/main" id="{893A1269-8BA8-D746-98F9-CD6254EC9CD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8176056-4DA2-2E4F-A681-8AB016B22EAB}"/>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pic>
        <p:nvPicPr>
          <p:cNvPr id="8" name="图片 7" descr="图标&#10;&#10;描述已自动生成">
            <a:extLst>
              <a:ext uri="{FF2B5EF4-FFF2-40B4-BE49-F238E27FC236}">
                <a16:creationId xmlns:a16="http://schemas.microsoft.com/office/drawing/2014/main" id="{1110583F-9F3B-706C-B3C8-B065A90EFFD6}"/>
              </a:ext>
            </a:extLst>
          </p:cNvPr>
          <p:cNvPicPr>
            <a:picLocks noChangeAspect="1"/>
          </p:cNvPicPr>
          <p:nvPr userDrawn="1"/>
        </p:nvPicPr>
        <p:blipFill>
          <a:blip r:embed="rId2"/>
          <a:stretch>
            <a:fillRect/>
          </a:stretch>
        </p:blipFill>
        <p:spPr>
          <a:xfrm>
            <a:off x="169391" y="754856"/>
            <a:ext cx="546100" cy="546100"/>
          </a:xfrm>
          <a:prstGeom prst="rect">
            <a:avLst/>
          </a:prstGeom>
        </p:spPr>
      </p:pic>
    </p:spTree>
    <p:extLst>
      <p:ext uri="{BB962C8B-B14F-4D97-AF65-F5344CB8AC3E}">
        <p14:creationId xmlns:p14="http://schemas.microsoft.com/office/powerpoint/2010/main" val="2042885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0E8CF-8957-BA41-93F5-A7432EB02DE1}"/>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20FDA73-E3E1-7D4A-93DD-F795B97AB9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5E005A51-588C-FD41-BE26-11B5455C9A7E}"/>
              </a:ext>
            </a:extLst>
          </p:cNvPr>
          <p:cNvSpPr>
            <a:spLocks noGrp="1"/>
          </p:cNvSpPr>
          <p:nvPr>
            <p:ph type="dt" sz="half" idx="10"/>
          </p:nvPr>
        </p:nvSpPr>
        <p:spPr/>
        <p:txBody>
          <a:bodyPr/>
          <a:lstStyle/>
          <a:p>
            <a:fld id="{272DEA61-FD7F-7E42-8996-47F2197A2754}" type="datetimeFigureOut">
              <a:rPr kumimoji="1" lang="zh-CN" altLang="en-US" smtClean="0"/>
              <a:t>2025/1/24</a:t>
            </a:fld>
            <a:endParaRPr kumimoji="1" lang="zh-CN" altLang="en-US"/>
          </a:p>
        </p:txBody>
      </p:sp>
      <p:sp>
        <p:nvSpPr>
          <p:cNvPr id="5" name="页脚占位符 4">
            <a:extLst>
              <a:ext uri="{FF2B5EF4-FFF2-40B4-BE49-F238E27FC236}">
                <a16:creationId xmlns:a16="http://schemas.microsoft.com/office/drawing/2014/main" id="{CF9D4BEC-04F2-0545-8673-9CABEEA41EA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131CA31-82E8-8D47-8E27-FB56D9903514}"/>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3920852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C3F3F6-92DC-F048-B129-77967C74126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9F13D74-A128-F246-A2C3-FA3BD5269CF3}"/>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8EA059B-890E-A145-B88D-F6B9D124013D}"/>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2581BCB7-9F42-BF4C-BABD-5E56F2E83AFB}"/>
              </a:ext>
            </a:extLst>
          </p:cNvPr>
          <p:cNvSpPr>
            <a:spLocks noGrp="1"/>
          </p:cNvSpPr>
          <p:nvPr>
            <p:ph type="dt" sz="half" idx="10"/>
          </p:nvPr>
        </p:nvSpPr>
        <p:spPr/>
        <p:txBody>
          <a:bodyPr/>
          <a:lstStyle/>
          <a:p>
            <a:fld id="{272DEA61-FD7F-7E42-8996-47F2197A2754}" type="datetimeFigureOut">
              <a:rPr kumimoji="1" lang="zh-CN" altLang="en-US" smtClean="0"/>
              <a:t>2025/1/24</a:t>
            </a:fld>
            <a:endParaRPr kumimoji="1" lang="zh-CN" altLang="en-US"/>
          </a:p>
        </p:txBody>
      </p:sp>
      <p:sp>
        <p:nvSpPr>
          <p:cNvPr id="6" name="页脚占位符 5">
            <a:extLst>
              <a:ext uri="{FF2B5EF4-FFF2-40B4-BE49-F238E27FC236}">
                <a16:creationId xmlns:a16="http://schemas.microsoft.com/office/drawing/2014/main" id="{3C76A82C-851D-1B4B-A734-FD05DAF3BD9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C5B2885-4F24-D94A-8A97-391BC519903F}"/>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51960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9E4E-46B5-3B45-8DA4-D1D34B08E81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A1A9633-FA0D-B44B-A177-A2CBE220AE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9C6536C-6536-6040-9D60-F6D276B70014}"/>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3EBC514-62AE-0447-84DF-AB11DB2C4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1AF9E8A-0D96-3249-9355-ABF0602D6560}"/>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51B85C5D-ADC9-0144-BE92-FDC35028660A}"/>
              </a:ext>
            </a:extLst>
          </p:cNvPr>
          <p:cNvSpPr>
            <a:spLocks noGrp="1"/>
          </p:cNvSpPr>
          <p:nvPr>
            <p:ph type="dt" sz="half" idx="10"/>
          </p:nvPr>
        </p:nvSpPr>
        <p:spPr/>
        <p:txBody>
          <a:bodyPr/>
          <a:lstStyle/>
          <a:p>
            <a:fld id="{272DEA61-FD7F-7E42-8996-47F2197A2754}" type="datetimeFigureOut">
              <a:rPr kumimoji="1" lang="zh-CN" altLang="en-US" smtClean="0"/>
              <a:t>2025/1/24</a:t>
            </a:fld>
            <a:endParaRPr kumimoji="1" lang="zh-CN" altLang="en-US"/>
          </a:p>
        </p:txBody>
      </p:sp>
      <p:sp>
        <p:nvSpPr>
          <p:cNvPr id="8" name="页脚占位符 7">
            <a:extLst>
              <a:ext uri="{FF2B5EF4-FFF2-40B4-BE49-F238E27FC236}">
                <a16:creationId xmlns:a16="http://schemas.microsoft.com/office/drawing/2014/main" id="{F5904610-EEE0-3A4C-A141-9856787E3079}"/>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EE5AE534-B270-E94E-ADC3-71B95CD01403}"/>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972903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6828D-C7FA-6D44-8091-37E86938744F}"/>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B66CA88-8A7E-7049-9D5E-9418803FDA2D}"/>
              </a:ext>
            </a:extLst>
          </p:cNvPr>
          <p:cNvSpPr>
            <a:spLocks noGrp="1"/>
          </p:cNvSpPr>
          <p:nvPr>
            <p:ph type="dt" sz="half" idx="10"/>
          </p:nvPr>
        </p:nvSpPr>
        <p:spPr/>
        <p:txBody>
          <a:bodyPr/>
          <a:lstStyle/>
          <a:p>
            <a:fld id="{272DEA61-FD7F-7E42-8996-47F2197A2754}" type="datetimeFigureOut">
              <a:rPr kumimoji="1" lang="zh-CN" altLang="en-US" smtClean="0"/>
              <a:t>2025/1/24</a:t>
            </a:fld>
            <a:endParaRPr kumimoji="1" lang="zh-CN" altLang="en-US"/>
          </a:p>
        </p:txBody>
      </p:sp>
      <p:sp>
        <p:nvSpPr>
          <p:cNvPr id="4" name="页脚占位符 3">
            <a:extLst>
              <a:ext uri="{FF2B5EF4-FFF2-40B4-BE49-F238E27FC236}">
                <a16:creationId xmlns:a16="http://schemas.microsoft.com/office/drawing/2014/main" id="{610A43C4-786D-1041-B770-CB0B2C7953B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832B44DB-3556-7F47-A1AF-47FCEB74C1F4}"/>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1883968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2A8D6D-9947-974A-96CE-1AB8A1A42EBD}"/>
              </a:ext>
            </a:extLst>
          </p:cNvPr>
          <p:cNvSpPr>
            <a:spLocks noGrp="1"/>
          </p:cNvSpPr>
          <p:nvPr>
            <p:ph type="dt" sz="half" idx="10"/>
          </p:nvPr>
        </p:nvSpPr>
        <p:spPr/>
        <p:txBody>
          <a:bodyPr/>
          <a:lstStyle/>
          <a:p>
            <a:fld id="{272DEA61-FD7F-7E42-8996-47F2197A2754}" type="datetimeFigureOut">
              <a:rPr kumimoji="1" lang="zh-CN" altLang="en-US" smtClean="0"/>
              <a:t>2025/1/24</a:t>
            </a:fld>
            <a:endParaRPr kumimoji="1" lang="zh-CN" altLang="en-US"/>
          </a:p>
        </p:txBody>
      </p:sp>
      <p:sp>
        <p:nvSpPr>
          <p:cNvPr id="3" name="页脚占位符 2">
            <a:extLst>
              <a:ext uri="{FF2B5EF4-FFF2-40B4-BE49-F238E27FC236}">
                <a16:creationId xmlns:a16="http://schemas.microsoft.com/office/drawing/2014/main" id="{301238C9-9B18-C54A-A670-4F1F89DB163B}"/>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C9D2E43D-2F7B-8442-BC3E-04F2BD555578}"/>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1161984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40EE50-AA0C-1C4D-89F2-E5E7222C943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60EC1718-1B85-8C41-9056-80B26F8F11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1591A487-E135-3E40-82B2-2AB952CC07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CA29C69-81B1-B540-884E-55FB474B039E}"/>
              </a:ext>
            </a:extLst>
          </p:cNvPr>
          <p:cNvSpPr>
            <a:spLocks noGrp="1"/>
          </p:cNvSpPr>
          <p:nvPr>
            <p:ph type="dt" sz="half" idx="10"/>
          </p:nvPr>
        </p:nvSpPr>
        <p:spPr/>
        <p:txBody>
          <a:bodyPr/>
          <a:lstStyle/>
          <a:p>
            <a:fld id="{272DEA61-FD7F-7E42-8996-47F2197A2754}" type="datetimeFigureOut">
              <a:rPr kumimoji="1" lang="zh-CN" altLang="en-US" smtClean="0"/>
              <a:t>2025/1/24</a:t>
            </a:fld>
            <a:endParaRPr kumimoji="1" lang="zh-CN" altLang="en-US"/>
          </a:p>
        </p:txBody>
      </p:sp>
      <p:sp>
        <p:nvSpPr>
          <p:cNvPr id="6" name="页脚占位符 5">
            <a:extLst>
              <a:ext uri="{FF2B5EF4-FFF2-40B4-BE49-F238E27FC236}">
                <a16:creationId xmlns:a16="http://schemas.microsoft.com/office/drawing/2014/main" id="{374EFF6D-063D-2246-B9CE-EF8FABB47C5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5C1A372-1EEA-3E43-8EFF-2D7EE85AB926}"/>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1559037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9EC9B-407C-504F-BF6B-0D891151817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24DAF8F-1350-2342-BB8B-7FA3B67E62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3FF0B8C0-F262-A143-9821-1B46872BF3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F5EFAE1-7081-3C48-9A37-AADA14DCE278}"/>
              </a:ext>
            </a:extLst>
          </p:cNvPr>
          <p:cNvSpPr>
            <a:spLocks noGrp="1"/>
          </p:cNvSpPr>
          <p:nvPr>
            <p:ph type="dt" sz="half" idx="10"/>
          </p:nvPr>
        </p:nvSpPr>
        <p:spPr/>
        <p:txBody>
          <a:bodyPr/>
          <a:lstStyle/>
          <a:p>
            <a:fld id="{272DEA61-FD7F-7E42-8996-47F2197A2754}" type="datetimeFigureOut">
              <a:rPr kumimoji="1" lang="zh-CN" altLang="en-US" smtClean="0"/>
              <a:t>2025/1/24</a:t>
            </a:fld>
            <a:endParaRPr kumimoji="1" lang="zh-CN" altLang="en-US"/>
          </a:p>
        </p:txBody>
      </p:sp>
      <p:sp>
        <p:nvSpPr>
          <p:cNvPr id="6" name="页脚占位符 5">
            <a:extLst>
              <a:ext uri="{FF2B5EF4-FFF2-40B4-BE49-F238E27FC236}">
                <a16:creationId xmlns:a16="http://schemas.microsoft.com/office/drawing/2014/main" id="{9ECD4C2C-E379-B54F-86B5-F4B9DB4CBEA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C835633-04C4-EC4A-99B9-C1F5240C2016}"/>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3621240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descr="电脑萤幕&#10;&#10;低可信度描述已自动生成">
            <a:extLst>
              <a:ext uri="{FF2B5EF4-FFF2-40B4-BE49-F238E27FC236}">
                <a16:creationId xmlns:a16="http://schemas.microsoft.com/office/drawing/2014/main" id="{8B360BF0-E85A-3123-FE57-428861D555B0}"/>
              </a:ext>
            </a:extLst>
          </p:cNvPr>
          <p:cNvPicPr>
            <a:picLocks noChangeAspect="1"/>
          </p:cNvPicPr>
          <p:nvPr userDrawn="1"/>
        </p:nvPicPr>
        <p:blipFill>
          <a:blip r:embed="rId19"/>
          <a:stretch>
            <a:fillRect/>
          </a:stretch>
        </p:blipFill>
        <p:spPr>
          <a:xfrm>
            <a:off x="0" y="0"/>
            <a:ext cx="12192000" cy="6858000"/>
          </a:xfrm>
          <a:prstGeom prst="rect">
            <a:avLst/>
          </a:prstGeom>
          <a:gradFill>
            <a:gsLst>
              <a:gs pos="1000">
                <a:srgbClr val="00FFAB"/>
              </a:gs>
              <a:gs pos="100000">
                <a:srgbClr val="00B2FF"/>
              </a:gs>
            </a:gsLst>
            <a:lin ang="3600000" scaled="0"/>
          </a:gradFill>
        </p:spPr>
      </p:pic>
      <p:sp>
        <p:nvSpPr>
          <p:cNvPr id="2" name="标题占位符 1">
            <a:extLst>
              <a:ext uri="{FF2B5EF4-FFF2-40B4-BE49-F238E27FC236}">
                <a16:creationId xmlns:a16="http://schemas.microsoft.com/office/drawing/2014/main" id="{497A6F01-3646-134B-9875-7EDD795E53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888E77E2-C9AC-8547-BD61-8980F65142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1ABA9883-2DF6-1B4E-9229-BA94F1192F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EA61-FD7F-7E42-8996-47F2197A2754}" type="datetimeFigureOut">
              <a:rPr kumimoji="1" lang="zh-CN" altLang="en-US" smtClean="0"/>
              <a:t>2025/1/24</a:t>
            </a:fld>
            <a:endParaRPr kumimoji="1" lang="zh-CN" altLang="en-US"/>
          </a:p>
        </p:txBody>
      </p:sp>
      <p:sp>
        <p:nvSpPr>
          <p:cNvPr id="5" name="页脚占位符 4">
            <a:extLst>
              <a:ext uri="{FF2B5EF4-FFF2-40B4-BE49-F238E27FC236}">
                <a16:creationId xmlns:a16="http://schemas.microsoft.com/office/drawing/2014/main" id="{9E6B74DE-6864-C442-A2D2-9F56667D20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89F89B61-871D-C24A-953F-6031457400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3B5192-C2CB-BC47-9292-64A93959DFA5}" type="slidenum">
              <a:rPr kumimoji="1" lang="zh-CN" altLang="en-US" smtClean="0"/>
              <a:t>‹#›</a:t>
            </a:fld>
            <a:endParaRPr kumimoji="1" lang="zh-CN" altLang="en-US"/>
          </a:p>
        </p:txBody>
      </p:sp>
      <p:pic>
        <p:nvPicPr>
          <p:cNvPr id="9" name="图片 8">
            <a:extLst>
              <a:ext uri="{FF2B5EF4-FFF2-40B4-BE49-F238E27FC236}">
                <a16:creationId xmlns:a16="http://schemas.microsoft.com/office/drawing/2014/main" id="{15D15618-98B1-AA4F-90ED-DECD0C962F51}"/>
              </a:ext>
            </a:extLst>
          </p:cNvPr>
          <p:cNvPicPr>
            <a:picLocks noChangeAspect="1"/>
          </p:cNvPicPr>
          <p:nvPr userDrawn="1"/>
        </p:nvPicPr>
        <p:blipFill>
          <a:blip r:embed="rId20"/>
          <a:stretch>
            <a:fillRect/>
          </a:stretch>
        </p:blipFill>
        <p:spPr>
          <a:xfrm>
            <a:off x="10329908" y="451662"/>
            <a:ext cx="1517440" cy="146008"/>
          </a:xfrm>
          <a:prstGeom prst="rect">
            <a:avLst/>
          </a:prstGeom>
        </p:spPr>
      </p:pic>
      <p:pic>
        <p:nvPicPr>
          <p:cNvPr id="10" name="图片 9">
            <a:extLst>
              <a:ext uri="{FF2B5EF4-FFF2-40B4-BE49-F238E27FC236}">
                <a16:creationId xmlns:a16="http://schemas.microsoft.com/office/drawing/2014/main" id="{F92E9478-BB68-576A-51E5-0F174F577C0F}"/>
              </a:ext>
            </a:extLst>
          </p:cNvPr>
          <p:cNvPicPr>
            <a:picLocks noChangeAspect="1"/>
          </p:cNvPicPr>
          <p:nvPr userDrawn="1"/>
        </p:nvPicPr>
        <p:blipFill>
          <a:blip r:embed="rId21"/>
          <a:srcRect/>
          <a:stretch/>
        </p:blipFill>
        <p:spPr>
          <a:xfrm>
            <a:off x="10023182" y="6215377"/>
            <a:ext cx="1719992" cy="572444"/>
          </a:xfrm>
          <a:prstGeom prst="rect">
            <a:avLst/>
          </a:prstGeom>
        </p:spPr>
      </p:pic>
    </p:spTree>
    <p:extLst>
      <p:ext uri="{BB962C8B-B14F-4D97-AF65-F5344CB8AC3E}">
        <p14:creationId xmlns:p14="http://schemas.microsoft.com/office/powerpoint/2010/main" val="820399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Lst>
  <p:txStyles>
    <p:titleStyle>
      <a:lvl1pPr algn="l" defTabSz="914400" rtl="0" eaLnBrk="1" latinLnBrk="0" hangingPunct="1">
        <a:lnSpc>
          <a:spcPct val="90000"/>
        </a:lnSpc>
        <a:spcBef>
          <a:spcPct val="0"/>
        </a:spcBef>
        <a:buNone/>
        <a:defRPr sz="4400" kern="1200">
          <a:solidFill>
            <a:schemeClr val="bg1"/>
          </a:solidFill>
          <a:latin typeface="思源黑体 Normal" panose="020B0400000000000000" pitchFamily="34" charset="-128"/>
          <a:ea typeface="思源黑体 Normal" panose="020B04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思源黑体 Normal" panose="020B0400000000000000" pitchFamily="34" charset="-128"/>
          <a:ea typeface="思源黑体 Normal"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思源黑体 Normal" panose="020B0400000000000000" pitchFamily="34" charset="-128"/>
          <a:ea typeface="思源黑体 Normal"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思源黑体 Normal" panose="020B0400000000000000" pitchFamily="34" charset="-128"/>
          <a:ea typeface="思源黑体 Normal"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思源黑体 Normal" panose="020B0400000000000000" pitchFamily="34" charset="-128"/>
          <a:ea typeface="思源黑体 Normal"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思源黑体 Normal" panose="020B0400000000000000" pitchFamily="34" charset="-128"/>
          <a:ea typeface="思源黑体 Normal"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CC76EB-C3F7-50E0-0A65-1319D8C14D61}"/>
              </a:ext>
            </a:extLst>
          </p:cNvPr>
          <p:cNvSpPr>
            <a:spLocks noGrp="1"/>
          </p:cNvSpPr>
          <p:nvPr>
            <p:ph type="ctrTitle"/>
          </p:nvPr>
        </p:nvSpPr>
        <p:spPr>
          <a:xfrm>
            <a:off x="306410" y="2242458"/>
            <a:ext cx="6685280" cy="2051882"/>
          </a:xfrm>
        </p:spPr>
        <p:txBody>
          <a:bodyPr>
            <a:normAutofit/>
          </a:bodyPr>
          <a:lstStyle/>
          <a:p>
            <a:r>
              <a:rPr lang="en-US" altLang="zh-CN" sz="6000" dirty="0">
                <a:solidFill>
                  <a:schemeClr val="bg1"/>
                </a:solidFill>
              </a:rPr>
              <a:t>2025</a:t>
            </a:r>
            <a:r>
              <a:rPr lang="zh-CN" altLang="en-US" sz="6000" dirty="0">
                <a:solidFill>
                  <a:schemeClr val="bg1"/>
                </a:solidFill>
              </a:rPr>
              <a:t>牛客寒假集训营</a:t>
            </a:r>
            <a:r>
              <a:rPr lang="en-US" altLang="zh-CN" sz="7200" b="1" dirty="0">
                <a:solidFill>
                  <a:schemeClr val="bg1"/>
                </a:solidFill>
              </a:rPr>
              <a:t>——</a:t>
            </a:r>
            <a:r>
              <a:rPr lang="zh-CN" altLang="en-US" sz="7200" b="1" dirty="0">
                <a:solidFill>
                  <a:schemeClr val="bg1"/>
                </a:solidFill>
              </a:rPr>
              <a:t>第二场</a:t>
            </a:r>
            <a:endParaRPr lang="zh-CN" altLang="en-US" dirty="0"/>
          </a:p>
        </p:txBody>
      </p:sp>
      <p:sp>
        <p:nvSpPr>
          <p:cNvPr id="16" name="圆角矩形 32">
            <a:extLst>
              <a:ext uri="{FF2B5EF4-FFF2-40B4-BE49-F238E27FC236}">
                <a16:creationId xmlns:a16="http://schemas.microsoft.com/office/drawing/2014/main" id="{2B62A56C-133E-BF0A-D1EE-C41E6877B0AA}"/>
              </a:ext>
            </a:extLst>
          </p:cNvPr>
          <p:cNvSpPr/>
          <p:nvPr/>
        </p:nvSpPr>
        <p:spPr>
          <a:xfrm>
            <a:off x="1807223" y="4460065"/>
            <a:ext cx="1926578" cy="613460"/>
          </a:xfrm>
          <a:prstGeom prst="roundRect">
            <a:avLst/>
          </a:prstGeom>
          <a:gradFill>
            <a:gsLst>
              <a:gs pos="1000">
                <a:srgbClr val="00FFAB"/>
              </a:gs>
              <a:gs pos="100000">
                <a:srgbClr val="00B2FF"/>
              </a:gs>
            </a:gsLst>
            <a:lin ang="36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bg2">
                    <a:lumMod val="25000"/>
                  </a:schemeClr>
                </a:solidFill>
                <a:latin typeface="思源黑体 Normal" panose="020B0400000000000000" pitchFamily="34" charset="-128"/>
                <a:ea typeface="思源黑体 Normal" panose="020B0400000000000000" pitchFamily="34" charset="-128"/>
              </a:rPr>
              <a:t>邓丝雨</a:t>
            </a:r>
          </a:p>
        </p:txBody>
      </p:sp>
      <p:sp>
        <p:nvSpPr>
          <p:cNvPr id="4" name="文本框 3">
            <a:extLst>
              <a:ext uri="{FF2B5EF4-FFF2-40B4-BE49-F238E27FC236}">
                <a16:creationId xmlns:a16="http://schemas.microsoft.com/office/drawing/2014/main" id="{11C8E3EC-1FC7-6F35-C413-58E88C031614}"/>
              </a:ext>
            </a:extLst>
          </p:cNvPr>
          <p:cNvSpPr txBox="1"/>
          <p:nvPr/>
        </p:nvSpPr>
        <p:spPr>
          <a:xfrm>
            <a:off x="533399" y="5868182"/>
            <a:ext cx="8915401" cy="523220"/>
          </a:xfrm>
          <a:prstGeom prst="rect">
            <a:avLst/>
          </a:prstGeom>
          <a:noFill/>
        </p:spPr>
        <p:txBody>
          <a:bodyPr wrap="square" rtlCol="0">
            <a:spAutoFit/>
          </a:bodyPr>
          <a:lstStyle/>
          <a:p>
            <a:r>
              <a:rPr lang="zh-CN" altLang="en-US" sz="2800" dirty="0">
                <a:solidFill>
                  <a:schemeClr val="bg1"/>
                </a:solidFill>
                <a:latin typeface="思源黑体 Normal" panose="020B0400000000000000" pitchFamily="34" charset="-128"/>
                <a:ea typeface="思源黑体 Normal" panose="020B0400000000000000" pitchFamily="34" charset="-128"/>
              </a:rPr>
              <a:t>讲题顺序：</a:t>
            </a:r>
            <a:r>
              <a:rPr lang="en-US" altLang="zh-CN" sz="2800" dirty="0">
                <a:solidFill>
                  <a:schemeClr val="bg1"/>
                </a:solidFill>
                <a:latin typeface="思源黑体 Normal" panose="020B0400000000000000" pitchFamily="34" charset="-128"/>
                <a:ea typeface="思源黑体 Normal" panose="020B0400000000000000" pitchFamily="34" charset="-128"/>
              </a:rPr>
              <a:t>ABFGJKD HCE M IL</a:t>
            </a:r>
            <a:endParaRPr lang="zh-CN" altLang="en-US" sz="2800" dirty="0">
              <a:solidFill>
                <a:schemeClr val="bg1"/>
              </a:solidFill>
              <a:latin typeface="思源黑体 Normal" panose="020B0400000000000000" pitchFamily="34" charset="-128"/>
              <a:ea typeface="思源黑体 Normal" panose="020B0400000000000000" pitchFamily="34" charset="-128"/>
            </a:endParaRPr>
          </a:p>
        </p:txBody>
      </p:sp>
    </p:spTree>
    <p:extLst>
      <p:ext uri="{BB962C8B-B14F-4D97-AF65-F5344CB8AC3E}">
        <p14:creationId xmlns:p14="http://schemas.microsoft.com/office/powerpoint/2010/main" val="104651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7EB291-6D0C-6CBF-47B7-056E46DE5C3C}"/>
              </a:ext>
            </a:extLst>
          </p:cNvPr>
          <p:cNvSpPr>
            <a:spLocks noGrp="1"/>
          </p:cNvSpPr>
          <p:nvPr>
            <p:ph type="title"/>
          </p:nvPr>
        </p:nvSpPr>
        <p:spPr/>
        <p:txBody>
          <a:bodyPr/>
          <a:lstStyle/>
          <a:p>
            <a:r>
              <a:rPr lang="en-US" altLang="zh-CN" dirty="0"/>
              <a:t>K</a:t>
            </a:r>
            <a:r>
              <a:rPr lang="zh-CN" altLang="en-US" dirty="0"/>
              <a:t> 可以分开吗？</a:t>
            </a:r>
          </a:p>
        </p:txBody>
      </p:sp>
      <p:sp>
        <p:nvSpPr>
          <p:cNvPr id="3" name="内容占位符 2">
            <a:extLst>
              <a:ext uri="{FF2B5EF4-FFF2-40B4-BE49-F238E27FC236}">
                <a16:creationId xmlns:a16="http://schemas.microsoft.com/office/drawing/2014/main" id="{AEEC01E6-BCEF-C853-3781-33E03F941664}"/>
              </a:ext>
            </a:extLst>
          </p:cNvPr>
          <p:cNvSpPr>
            <a:spLocks noGrp="1"/>
          </p:cNvSpPr>
          <p:nvPr>
            <p:ph idx="1"/>
          </p:nvPr>
        </p:nvSpPr>
        <p:spPr/>
        <p:txBody>
          <a:bodyPr/>
          <a:lstStyle/>
          <a:p>
            <a:r>
              <a:rPr lang="zh-CN" altLang="en-US" dirty="0"/>
              <a:t>牛可乐有 </a:t>
            </a:r>
            <a:r>
              <a:rPr lang="en-US" altLang="zh-CN" dirty="0" err="1"/>
              <a:t>n×m</a:t>
            </a:r>
            <a:r>
              <a:rPr lang="en-US" altLang="zh-CN" dirty="0"/>
              <a:t> </a:t>
            </a:r>
            <a:r>
              <a:rPr lang="zh-CN" altLang="en-US" dirty="0"/>
              <a:t>个砖块排布成 </a:t>
            </a:r>
            <a:r>
              <a:rPr lang="en-US" altLang="zh-CN" dirty="0"/>
              <a:t>n </a:t>
            </a:r>
            <a:r>
              <a:rPr lang="zh-CN" altLang="en-US" dirty="0"/>
              <a:t>行 </a:t>
            </a:r>
            <a:r>
              <a:rPr lang="en-US" altLang="zh-CN" dirty="0"/>
              <a:t>m </a:t>
            </a:r>
            <a:r>
              <a:rPr lang="zh-CN" altLang="en-US" dirty="0"/>
              <a:t>列的矩阵，我们使用 </a:t>
            </a:r>
            <a:r>
              <a:rPr lang="en-US" altLang="zh-CN" dirty="0"/>
              <a:t>(</a:t>
            </a:r>
            <a:r>
              <a:rPr lang="en-US" altLang="zh-CN" dirty="0" err="1"/>
              <a:t>i,j</a:t>
            </a:r>
            <a:r>
              <a:rPr lang="en-US" altLang="zh-CN" dirty="0"/>
              <a:t>)</a:t>
            </a:r>
            <a:r>
              <a:rPr lang="zh-CN" altLang="en-US" dirty="0"/>
              <a:t>表示矩阵中从上往下数第 </a:t>
            </a:r>
            <a:r>
              <a:rPr lang="en-US" altLang="zh-CN" dirty="0" err="1"/>
              <a:t>i</a:t>
            </a:r>
            <a:r>
              <a:rPr lang="en-US" altLang="zh-CN" dirty="0"/>
              <a:t> </a:t>
            </a:r>
            <a:r>
              <a:rPr lang="zh-CN" altLang="en-US" dirty="0"/>
              <a:t>行和从左往右数第 </a:t>
            </a:r>
            <a:r>
              <a:rPr lang="en-US" altLang="zh-CN" dirty="0"/>
              <a:t>j</a:t>
            </a:r>
            <a:r>
              <a:rPr lang="zh-CN" altLang="en-US" dirty="0"/>
              <a:t>列的砖块。如下左图就是一个 </a:t>
            </a:r>
            <a:r>
              <a:rPr lang="en-US" altLang="zh-CN" dirty="0"/>
              <a:t>6 </a:t>
            </a:r>
            <a:r>
              <a:rPr lang="zh-CN" altLang="en-US" dirty="0"/>
              <a:t>行 </a:t>
            </a:r>
            <a:r>
              <a:rPr lang="en-US" altLang="zh-CN" dirty="0"/>
              <a:t>6</a:t>
            </a:r>
            <a:r>
              <a:rPr lang="zh-CN" altLang="en-US" dirty="0"/>
              <a:t>列的矩阵。有的砖块能被敲碎，为了便于辨认，我们使用灰色绘制它们；有的砖块不能被敲碎，我们使用蓝色斜线绘制它们。如下右图所示，第 </a:t>
            </a:r>
            <a:r>
              <a:rPr lang="en-US" altLang="zh-CN" dirty="0"/>
              <a:t>3 </a:t>
            </a:r>
            <a:r>
              <a:rPr lang="zh-CN" altLang="en-US" dirty="0"/>
              <a:t>行第 </a:t>
            </a:r>
            <a:r>
              <a:rPr lang="en-US" altLang="zh-CN" dirty="0"/>
              <a:t>2 </a:t>
            </a:r>
            <a:r>
              <a:rPr lang="zh-CN" altLang="en-US" dirty="0"/>
              <a:t>列的砖块 </a:t>
            </a:r>
            <a:r>
              <a:rPr lang="en-US" altLang="zh-CN" dirty="0"/>
              <a:t>(3,2) </a:t>
            </a:r>
            <a:r>
              <a:rPr lang="zh-CN" altLang="en-US" dirty="0"/>
              <a:t>是灰色的，能被敲碎，使用一个叉代表其被敲碎了。</a:t>
            </a:r>
          </a:p>
        </p:txBody>
      </p:sp>
      <p:pic>
        <p:nvPicPr>
          <p:cNvPr id="5" name="图片 4">
            <a:extLst>
              <a:ext uri="{FF2B5EF4-FFF2-40B4-BE49-F238E27FC236}">
                <a16:creationId xmlns:a16="http://schemas.microsoft.com/office/drawing/2014/main" id="{83091C2C-2117-E34C-87BF-6C515C080761}"/>
              </a:ext>
            </a:extLst>
          </p:cNvPr>
          <p:cNvPicPr>
            <a:picLocks noChangeAspect="1"/>
          </p:cNvPicPr>
          <p:nvPr/>
        </p:nvPicPr>
        <p:blipFill>
          <a:blip r:embed="rId2"/>
          <a:stretch>
            <a:fillRect/>
          </a:stretch>
        </p:blipFill>
        <p:spPr>
          <a:xfrm>
            <a:off x="1189636" y="4226346"/>
            <a:ext cx="5294291" cy="2376087"/>
          </a:xfrm>
          <a:prstGeom prst="rect">
            <a:avLst/>
          </a:prstGeom>
        </p:spPr>
      </p:pic>
    </p:spTree>
    <p:extLst>
      <p:ext uri="{BB962C8B-B14F-4D97-AF65-F5344CB8AC3E}">
        <p14:creationId xmlns:p14="http://schemas.microsoft.com/office/powerpoint/2010/main" val="3701133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AF7EE7-A391-0BC0-2DC2-578581B9FE3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749B11A-656A-D591-30C2-DFC6AB55A2B5}"/>
              </a:ext>
            </a:extLst>
          </p:cNvPr>
          <p:cNvSpPr>
            <a:spLocks noGrp="1"/>
          </p:cNvSpPr>
          <p:nvPr>
            <p:ph idx="1"/>
          </p:nvPr>
        </p:nvSpPr>
        <p:spPr/>
        <p:txBody>
          <a:bodyPr>
            <a:normAutofit/>
          </a:bodyPr>
          <a:lstStyle/>
          <a:p>
            <a:r>
              <a:rPr lang="zh-CN" altLang="en-US" dirty="0"/>
              <a:t>对于使用蓝色斜线绘制的砖块，它们是一体的，牛可乐定义“蓝色极大连通块”为最大化上下左右（即四连通）连接的蓝色砖块个数、且不包含灰色砖块的连通块，例如，在上图中，唯一的“蓝色极大连通块”包含 </a:t>
            </a:r>
            <a:r>
              <a:rPr lang="en-US" altLang="zh-CN" dirty="0"/>
              <a:t>4</a:t>
            </a:r>
            <a:r>
              <a:rPr lang="zh-CN" altLang="en-US" dirty="0"/>
              <a:t>个蓝色砖块，分别为 </a:t>
            </a:r>
            <a:r>
              <a:rPr lang="en-US" altLang="zh-CN" dirty="0"/>
              <a:t>(3,3),(3,4),(4,3),(4,4)</a:t>
            </a:r>
            <a:r>
              <a:rPr lang="zh-CN" altLang="en-US" dirty="0"/>
              <a:t>。</a:t>
            </a:r>
            <a:endParaRPr lang="en-US" altLang="zh-CN" dirty="0"/>
          </a:p>
          <a:p>
            <a:r>
              <a:rPr lang="zh-CN" altLang="en-US" dirty="0"/>
              <a:t>与真实生活一样，如果一个“蓝色极大连通块”的任意一个砖块都不与灰色砖块存在共边，则认为这个“蓝色极大连通块”完好地从原砖块掉落。例如，在上图中，要使得“蓝色极大连通块”掉落，至少需要敲碎八块砖块，如下图所示。</a:t>
            </a:r>
          </a:p>
        </p:txBody>
      </p:sp>
      <p:pic>
        <p:nvPicPr>
          <p:cNvPr id="4" name="图片 3">
            <a:extLst>
              <a:ext uri="{FF2B5EF4-FFF2-40B4-BE49-F238E27FC236}">
                <a16:creationId xmlns:a16="http://schemas.microsoft.com/office/drawing/2014/main" id="{9742C7A5-CAA2-EA09-AD11-8DC8A43584B1}"/>
              </a:ext>
            </a:extLst>
          </p:cNvPr>
          <p:cNvPicPr>
            <a:picLocks noChangeAspect="1"/>
          </p:cNvPicPr>
          <p:nvPr/>
        </p:nvPicPr>
        <p:blipFill>
          <a:blip r:embed="rId2"/>
          <a:stretch>
            <a:fillRect/>
          </a:stretch>
        </p:blipFill>
        <p:spPr>
          <a:xfrm>
            <a:off x="8151045" y="5048807"/>
            <a:ext cx="2039690" cy="1858488"/>
          </a:xfrm>
          <a:prstGeom prst="rect">
            <a:avLst/>
          </a:prstGeom>
        </p:spPr>
      </p:pic>
    </p:spTree>
    <p:extLst>
      <p:ext uri="{BB962C8B-B14F-4D97-AF65-F5344CB8AC3E}">
        <p14:creationId xmlns:p14="http://schemas.microsoft.com/office/powerpoint/2010/main" val="70842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7C1F44-8D98-9CF3-4914-D23DF609B88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5D6DA72-E030-315E-C550-0F38383B8496}"/>
              </a:ext>
            </a:extLst>
          </p:cNvPr>
          <p:cNvSpPr>
            <a:spLocks noGrp="1"/>
          </p:cNvSpPr>
          <p:nvPr>
            <p:ph idx="1"/>
          </p:nvPr>
        </p:nvSpPr>
        <p:spPr/>
        <p:txBody>
          <a:bodyPr/>
          <a:lstStyle/>
          <a:p>
            <a:r>
              <a:rPr lang="zh-CN" altLang="en-US" dirty="0"/>
              <a:t>特别地，对于位于边界上的“蓝色极大连通块”，不需要关注悬空的那些。例如，在下左图中，唯一的“蓝色极大连通块”包含 </a:t>
            </a:r>
            <a:r>
              <a:rPr lang="en-US" altLang="zh-CN" dirty="0"/>
              <a:t>2 </a:t>
            </a:r>
            <a:r>
              <a:rPr lang="zh-CN" altLang="en-US" dirty="0"/>
              <a:t>个蓝色砖块，分别为 </a:t>
            </a:r>
            <a:r>
              <a:rPr lang="en-US" altLang="zh-CN" dirty="0"/>
              <a:t>(1,1),(1,2)</a:t>
            </a:r>
            <a:r>
              <a:rPr lang="zh-CN" altLang="en-US" dirty="0"/>
              <a:t>，其位于边界上，要使得它掉落，至少需要敲碎 </a:t>
            </a:r>
            <a:r>
              <a:rPr lang="en-US" altLang="zh-CN" dirty="0"/>
              <a:t>3 </a:t>
            </a:r>
            <a:r>
              <a:rPr lang="zh-CN" altLang="en-US" dirty="0"/>
              <a:t>块砖块，如下图所示。</a:t>
            </a:r>
            <a:endParaRPr lang="en-US" altLang="zh-CN" dirty="0"/>
          </a:p>
          <a:p>
            <a:r>
              <a:rPr lang="zh-CN" altLang="en-US" dirty="0"/>
              <a:t>现在，对于牛可乐给你的砖块矩阵，你需要帮助他分离出任意一块“蓝色极大连通块”，计算最少需要敲碎的灰色砖块个数。</a:t>
            </a:r>
          </a:p>
        </p:txBody>
      </p:sp>
      <p:pic>
        <p:nvPicPr>
          <p:cNvPr id="7" name="图片 6">
            <a:extLst>
              <a:ext uri="{FF2B5EF4-FFF2-40B4-BE49-F238E27FC236}">
                <a16:creationId xmlns:a16="http://schemas.microsoft.com/office/drawing/2014/main" id="{9773DD9D-2B02-263A-54CC-C517FB626D7C}"/>
              </a:ext>
            </a:extLst>
          </p:cNvPr>
          <p:cNvPicPr>
            <a:picLocks noChangeAspect="1"/>
          </p:cNvPicPr>
          <p:nvPr/>
        </p:nvPicPr>
        <p:blipFill>
          <a:blip r:embed="rId2"/>
          <a:stretch>
            <a:fillRect/>
          </a:stretch>
        </p:blipFill>
        <p:spPr>
          <a:xfrm>
            <a:off x="1113003" y="4500563"/>
            <a:ext cx="5572125" cy="1676400"/>
          </a:xfrm>
          <a:prstGeom prst="rect">
            <a:avLst/>
          </a:prstGeom>
        </p:spPr>
      </p:pic>
    </p:spTree>
    <p:extLst>
      <p:ext uri="{BB962C8B-B14F-4D97-AF65-F5344CB8AC3E}">
        <p14:creationId xmlns:p14="http://schemas.microsoft.com/office/powerpoint/2010/main" val="2372521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AB311B-B7FA-2615-F3D5-C85DC77D09A4}"/>
              </a:ext>
            </a:extLst>
          </p:cNvPr>
          <p:cNvSpPr>
            <a:spLocks noGrp="1"/>
          </p:cNvSpPr>
          <p:nvPr>
            <p:ph type="title"/>
          </p:nvPr>
        </p:nvSpPr>
        <p:spPr/>
        <p:txBody>
          <a:bodyPr/>
          <a:lstStyle/>
          <a:p>
            <a:r>
              <a:rPr lang="zh-CN" altLang="en-US" dirty="0"/>
              <a:t>补充知识：</a:t>
            </a:r>
            <a:r>
              <a:rPr lang="en-US" altLang="zh-CN" dirty="0"/>
              <a:t>DFS</a:t>
            </a:r>
            <a:r>
              <a:rPr lang="zh-CN" altLang="en-US" dirty="0"/>
              <a:t>和</a:t>
            </a:r>
            <a:r>
              <a:rPr lang="en-US" altLang="zh-CN" dirty="0"/>
              <a:t>BFS</a:t>
            </a:r>
            <a:endParaRPr lang="zh-CN" altLang="en-US" dirty="0"/>
          </a:p>
        </p:txBody>
      </p:sp>
      <p:sp>
        <p:nvSpPr>
          <p:cNvPr id="7" name="内容占位符 6">
            <a:extLst>
              <a:ext uri="{FF2B5EF4-FFF2-40B4-BE49-F238E27FC236}">
                <a16:creationId xmlns:a16="http://schemas.microsoft.com/office/drawing/2014/main" id="{E6E255F8-DF76-7E72-EFFB-94E392218764}"/>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156551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noChangeArrowheads="1"/>
          </p:cNvSpPr>
          <p:nvPr>
            <p:ph type="title"/>
          </p:nvPr>
        </p:nvSpPr>
        <p:spPr>
          <a:noFill/>
        </p:spPr>
        <p:txBody>
          <a:bodyPr>
            <a:normAutofit/>
          </a:bodyPr>
          <a:lstStyle/>
          <a:p>
            <a:r>
              <a:rPr lang="zh-CN" altLang="en-US" dirty="0"/>
              <a:t>搜索</a:t>
            </a:r>
          </a:p>
        </p:txBody>
      </p:sp>
      <p:sp>
        <p:nvSpPr>
          <p:cNvPr id="17411" name="内容占位符 2"/>
          <p:cNvSpPr>
            <a:spLocks noGrp="1" noChangeArrowheads="1"/>
          </p:cNvSpPr>
          <p:nvPr>
            <p:ph idx="1"/>
          </p:nvPr>
        </p:nvSpPr>
        <p:spPr/>
        <p:txBody>
          <a:bodyPr/>
          <a:lstStyle/>
          <a:p>
            <a:pPr algn="l" eaLnBrk="1" hangingPunct="1"/>
            <a:r>
              <a:rPr lang="zh-CN" altLang="en-US" dirty="0"/>
              <a:t>通过不停的</a:t>
            </a:r>
            <a:r>
              <a:rPr lang="zh-CN" altLang="en-US" dirty="0">
                <a:solidFill>
                  <a:srgbClr val="FF0000"/>
                </a:solidFill>
              </a:rPr>
              <a:t>试探</a:t>
            </a:r>
            <a:r>
              <a:rPr lang="zh-CN" altLang="en-US" dirty="0"/>
              <a:t>去寻找解的一种算法。</a:t>
            </a:r>
            <a:endParaRPr lang="en-US" altLang="zh-CN" dirty="0"/>
          </a:p>
          <a:p>
            <a:pPr algn="l" eaLnBrk="1" hangingPunct="1"/>
            <a:r>
              <a:rPr lang="zh-CN" altLang="en-US" dirty="0"/>
              <a:t>与其说是一种算法，不如说是一种方法。</a:t>
            </a:r>
            <a:endParaRPr lang="en-US" altLang="zh-CN" dirty="0"/>
          </a:p>
          <a:p>
            <a:pPr algn="l" eaLnBrk="1" hangingPunct="1"/>
            <a:r>
              <a:rPr lang="zh-CN" altLang="en-US" dirty="0"/>
              <a:t>基础的方法有暴力的搜索法，深搜，广搜三种。</a:t>
            </a:r>
            <a:endParaRPr lang="en-US" altLang="zh-CN" dirty="0"/>
          </a:p>
          <a:p>
            <a:r>
              <a:rPr lang="zh-CN" altLang="en-US" dirty="0"/>
              <a:t>更高级的有</a:t>
            </a:r>
            <a:r>
              <a:rPr lang="en-US" altLang="zh-CN" dirty="0"/>
              <a:t>IDDFS</a:t>
            </a:r>
            <a:r>
              <a:rPr lang="zh-CN" altLang="en-US" dirty="0"/>
              <a:t>（迭代加深搜索），</a:t>
            </a:r>
            <a:r>
              <a:rPr lang="en-US" altLang="zh-CN" dirty="0"/>
              <a:t>DBFS</a:t>
            </a:r>
            <a:r>
              <a:rPr lang="zh-CN" altLang="en-US" dirty="0"/>
              <a:t>（双向广搜），</a:t>
            </a:r>
            <a:r>
              <a:rPr lang="en-US" altLang="zh-CN" dirty="0"/>
              <a:t>A*</a:t>
            </a:r>
            <a:r>
              <a:rPr lang="zh-CN" altLang="en-US" dirty="0"/>
              <a:t>，</a:t>
            </a:r>
            <a:r>
              <a:rPr lang="en-US" altLang="zh-CN" dirty="0"/>
              <a:t>IDA*</a:t>
            </a:r>
            <a:r>
              <a:rPr lang="zh-CN" altLang="en-US" dirty="0"/>
              <a:t>等等</a:t>
            </a:r>
          </a:p>
        </p:txBody>
      </p:sp>
    </p:spTree>
    <p:extLst>
      <p:ext uri="{BB962C8B-B14F-4D97-AF65-F5344CB8AC3E}">
        <p14:creationId xmlns:p14="http://schemas.microsoft.com/office/powerpoint/2010/main" val="370799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411">
                                            <p:txEl>
                                              <p:pRg st="1" end="1"/>
                                            </p:txEl>
                                          </p:spTgt>
                                        </p:tgtEl>
                                        <p:attrNameLst>
                                          <p:attrName>style.visibility</p:attrName>
                                        </p:attrNameLst>
                                      </p:cBhvr>
                                      <p:to>
                                        <p:strVal val="visible"/>
                                      </p:to>
                                    </p:set>
                                    <p:anim calcmode="lin" valueType="num">
                                      <p:cBhvr additive="base">
                                        <p:cTn id="13" dur="500" fill="hold"/>
                                        <p:tgtEl>
                                          <p:spTgt spid="174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4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411">
                                            <p:txEl>
                                              <p:pRg st="2" end="2"/>
                                            </p:txEl>
                                          </p:spTgt>
                                        </p:tgtEl>
                                        <p:attrNameLst>
                                          <p:attrName>style.visibility</p:attrName>
                                        </p:attrNameLst>
                                      </p:cBhvr>
                                      <p:to>
                                        <p:strVal val="visible"/>
                                      </p:to>
                                    </p:set>
                                    <p:anim calcmode="lin" valueType="num">
                                      <p:cBhvr additive="base">
                                        <p:cTn id="19" dur="500" fill="hold"/>
                                        <p:tgtEl>
                                          <p:spTgt spid="174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4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411">
                                            <p:txEl>
                                              <p:pRg st="3" end="3"/>
                                            </p:txEl>
                                          </p:spTgt>
                                        </p:tgtEl>
                                        <p:attrNameLst>
                                          <p:attrName>style.visibility</p:attrName>
                                        </p:attrNameLst>
                                      </p:cBhvr>
                                      <p:to>
                                        <p:strVal val="visible"/>
                                      </p:to>
                                    </p:set>
                                    <p:anim calcmode="lin" valueType="num">
                                      <p:cBhvr additive="base">
                                        <p:cTn id="25" dur="500" fill="hold"/>
                                        <p:tgtEl>
                                          <p:spTgt spid="174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41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9EF14DC-7D03-4BA8-B5B1-D4DE9D9DD081}"/>
              </a:ext>
            </a:extLst>
          </p:cNvPr>
          <p:cNvSpPr>
            <a:spLocks noGrp="1"/>
          </p:cNvSpPr>
          <p:nvPr>
            <p:ph type="title"/>
          </p:nvPr>
        </p:nvSpPr>
        <p:spPr/>
        <p:txBody>
          <a:bodyPr/>
          <a:lstStyle/>
          <a:p>
            <a:endParaRPr lang="zh-CN" altLang="en-US" dirty="0"/>
          </a:p>
        </p:txBody>
      </p:sp>
      <p:sp>
        <p:nvSpPr>
          <p:cNvPr id="3" name="副标题 2">
            <a:extLst>
              <a:ext uri="{FF2B5EF4-FFF2-40B4-BE49-F238E27FC236}">
                <a16:creationId xmlns:a16="http://schemas.microsoft.com/office/drawing/2014/main" id="{D07D4FEE-0FC4-4757-905E-F17C1D52C9CF}"/>
              </a:ext>
            </a:extLst>
          </p:cNvPr>
          <p:cNvSpPr>
            <a:spLocks noGrp="1"/>
          </p:cNvSpPr>
          <p:nvPr>
            <p:ph type="body" idx="1"/>
          </p:nvPr>
        </p:nvSpPr>
        <p:spPr/>
        <p:txBody>
          <a:bodyPr/>
          <a:lstStyle/>
          <a:p>
            <a:r>
              <a:rPr lang="zh-CN" altLang="en-US" dirty="0"/>
              <a:t>深搜</a:t>
            </a:r>
          </a:p>
        </p:txBody>
      </p:sp>
      <p:sp>
        <p:nvSpPr>
          <p:cNvPr id="2" name="内容占位符 1">
            <a:extLst>
              <a:ext uri="{FF2B5EF4-FFF2-40B4-BE49-F238E27FC236}">
                <a16:creationId xmlns:a16="http://schemas.microsoft.com/office/drawing/2014/main" id="{21FDC7A6-0139-D1B6-22C3-FC53DEC3AA89}"/>
              </a:ext>
            </a:extLst>
          </p:cNvPr>
          <p:cNvSpPr>
            <a:spLocks noGrp="1"/>
          </p:cNvSpPr>
          <p:nvPr>
            <p:ph sz="half" idx="2"/>
          </p:nvPr>
        </p:nvSpPr>
        <p:spPr/>
        <p:txBody>
          <a:bodyPr/>
          <a:lstStyle/>
          <a:p>
            <a:r>
              <a:rPr lang="zh-CN" altLang="en-US" dirty="0"/>
              <a:t>“一条道走到黑”“走不了了再倒回去”</a:t>
            </a:r>
          </a:p>
          <a:p>
            <a:endParaRPr lang="zh-CN" altLang="en-US" dirty="0"/>
          </a:p>
        </p:txBody>
      </p:sp>
      <p:sp>
        <p:nvSpPr>
          <p:cNvPr id="5" name="文本占位符 4">
            <a:extLst>
              <a:ext uri="{FF2B5EF4-FFF2-40B4-BE49-F238E27FC236}">
                <a16:creationId xmlns:a16="http://schemas.microsoft.com/office/drawing/2014/main" id="{35936C44-3407-36B3-3D4C-6EC3AFB52DDA}"/>
              </a:ext>
            </a:extLst>
          </p:cNvPr>
          <p:cNvSpPr>
            <a:spLocks noGrp="1"/>
          </p:cNvSpPr>
          <p:nvPr>
            <p:ph type="body" sz="quarter" idx="3"/>
          </p:nvPr>
        </p:nvSpPr>
        <p:spPr/>
        <p:txBody>
          <a:bodyPr/>
          <a:lstStyle/>
          <a:p>
            <a:r>
              <a:rPr lang="zh-CN" altLang="en-US" dirty="0"/>
              <a:t>广搜</a:t>
            </a:r>
          </a:p>
        </p:txBody>
      </p:sp>
      <p:sp>
        <p:nvSpPr>
          <p:cNvPr id="6" name="内容占位符 5">
            <a:extLst>
              <a:ext uri="{FF2B5EF4-FFF2-40B4-BE49-F238E27FC236}">
                <a16:creationId xmlns:a16="http://schemas.microsoft.com/office/drawing/2014/main" id="{1A750FB6-8247-1923-7D74-5CC2D6FE17E8}"/>
              </a:ext>
            </a:extLst>
          </p:cNvPr>
          <p:cNvSpPr>
            <a:spLocks noGrp="1"/>
          </p:cNvSpPr>
          <p:nvPr>
            <p:ph sz="quarter" idx="4"/>
          </p:nvPr>
        </p:nvSpPr>
        <p:spPr/>
        <p:txBody>
          <a:bodyPr/>
          <a:lstStyle/>
          <a:p>
            <a:r>
              <a:rPr lang="zh-CN" altLang="en-US" b="1" dirty="0"/>
              <a:t>一层一层的走！</a:t>
            </a:r>
          </a:p>
          <a:p>
            <a:endParaRPr lang="zh-CN" altLang="en-US" dirty="0"/>
          </a:p>
        </p:txBody>
      </p:sp>
    </p:spTree>
    <p:extLst>
      <p:ext uri="{BB962C8B-B14F-4D97-AF65-F5344CB8AC3E}">
        <p14:creationId xmlns:p14="http://schemas.microsoft.com/office/powerpoint/2010/main" val="1770662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noFill/>
        </p:spPr>
        <p:txBody>
          <a:bodyPr>
            <a:normAutofit/>
          </a:bodyPr>
          <a:lstStyle/>
          <a:p>
            <a:r>
              <a:rPr lang="zh-CN" altLang="en-US" dirty="0"/>
              <a:t>深度优先搜索（dfs）</a:t>
            </a:r>
          </a:p>
        </p:txBody>
      </p:sp>
      <p:sp>
        <p:nvSpPr>
          <p:cNvPr id="21507" name="Rectangle 3"/>
          <p:cNvSpPr>
            <a:spLocks noGrp="1" noChangeArrowheads="1"/>
          </p:cNvSpPr>
          <p:nvPr>
            <p:ph idx="1"/>
          </p:nvPr>
        </p:nvSpPr>
        <p:spPr/>
        <p:txBody>
          <a:bodyPr>
            <a:normAutofit/>
          </a:bodyPr>
          <a:lstStyle/>
          <a:p>
            <a:pPr marL="0" indent="0">
              <a:buNone/>
              <a:defRPr/>
            </a:pPr>
            <a:r>
              <a:rPr lang="zh-CN" altLang="en-US" dirty="0"/>
              <a:t>算法过程：</a:t>
            </a:r>
            <a:endParaRPr lang="en-US" altLang="zh-CN" dirty="0"/>
          </a:p>
          <a:p>
            <a:pPr marL="0" indent="0">
              <a:buNone/>
              <a:defRPr/>
            </a:pPr>
            <a:r>
              <a:rPr lang="en-US" altLang="zh-CN" dirty="0"/>
              <a:t>VOID DFS(</a:t>
            </a:r>
            <a:r>
              <a:rPr lang="zh-CN" altLang="en-US" dirty="0"/>
              <a:t>状态 </a:t>
            </a:r>
            <a:r>
              <a:rPr lang="en-US" altLang="zh-CN" dirty="0"/>
              <a:t>A)</a:t>
            </a:r>
            <a:endParaRPr lang="zh-CN" altLang="en-US" dirty="0"/>
          </a:p>
          <a:p>
            <a:pPr marL="457200" indent="-457200">
              <a:buFont typeface="Tw Cen MT Condensed" panose="020B0606020104020203" pitchFamily="34" charset="0"/>
              <a:buAutoNum type="arabicPeriod"/>
              <a:defRPr/>
            </a:pPr>
            <a:r>
              <a:rPr lang="zh-CN" altLang="en-US" dirty="0"/>
              <a:t>判断当前的状态是否合法。合法则继续执行，否则则回到上次调用。</a:t>
            </a:r>
            <a:endParaRPr lang="en-US" altLang="zh-CN" dirty="0"/>
          </a:p>
          <a:p>
            <a:pPr marL="457200" indent="-457200">
              <a:buFont typeface="Tw Cen MT Condensed" panose="020B0606020104020203" pitchFamily="34" charset="0"/>
              <a:buAutoNum type="arabicPeriod"/>
              <a:defRPr/>
            </a:pPr>
            <a:r>
              <a:rPr lang="zh-CN" altLang="en-US" dirty="0"/>
              <a:t>先下走一层，也就是调用</a:t>
            </a:r>
            <a:r>
              <a:rPr lang="en-US" altLang="zh-CN" dirty="0"/>
              <a:t>DFS(</a:t>
            </a:r>
            <a:r>
              <a:rPr lang="zh-CN" altLang="en-US" dirty="0"/>
              <a:t>状态 </a:t>
            </a:r>
            <a:r>
              <a:rPr lang="en-US" altLang="zh-CN" dirty="0"/>
              <a:t>A + </a:t>
            </a:r>
            <a:r>
              <a:rPr lang="zh-CN" altLang="en-US" dirty="0"/>
              <a:t>Δ</a:t>
            </a:r>
            <a:r>
              <a:rPr lang="en-US" altLang="zh-CN" dirty="0"/>
              <a:t>)</a:t>
            </a:r>
            <a:endParaRPr lang="zh-CN" altLang="en-US" dirty="0"/>
          </a:p>
        </p:txBody>
      </p:sp>
      <p:sp>
        <p:nvSpPr>
          <p:cNvPr id="25" name="椭圆 24">
            <a:extLst>
              <a:ext uri="{FF2B5EF4-FFF2-40B4-BE49-F238E27FC236}">
                <a16:creationId xmlns:a16="http://schemas.microsoft.com/office/drawing/2014/main" id="{750506A8-887E-4554-BE1D-59C80EA5F936}"/>
              </a:ext>
            </a:extLst>
          </p:cNvPr>
          <p:cNvSpPr/>
          <p:nvPr/>
        </p:nvSpPr>
        <p:spPr>
          <a:xfrm>
            <a:off x="6654216" y="4578835"/>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7" name="椭圆 26">
            <a:extLst>
              <a:ext uri="{FF2B5EF4-FFF2-40B4-BE49-F238E27FC236}">
                <a16:creationId xmlns:a16="http://schemas.microsoft.com/office/drawing/2014/main" id="{A9AF8CE7-5149-4D61-B9D7-D2F3F3AFE80E}"/>
              </a:ext>
            </a:extLst>
          </p:cNvPr>
          <p:cNvSpPr/>
          <p:nvPr/>
        </p:nvSpPr>
        <p:spPr>
          <a:xfrm>
            <a:off x="6865888" y="5497800"/>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28" name="椭圆 27">
            <a:extLst>
              <a:ext uri="{FF2B5EF4-FFF2-40B4-BE49-F238E27FC236}">
                <a16:creationId xmlns:a16="http://schemas.microsoft.com/office/drawing/2014/main" id="{8394703B-CB50-4252-AD64-14E1E1F556E7}"/>
              </a:ext>
            </a:extLst>
          </p:cNvPr>
          <p:cNvSpPr/>
          <p:nvPr/>
        </p:nvSpPr>
        <p:spPr>
          <a:xfrm>
            <a:off x="7870371" y="6225639"/>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sp>
        <p:nvSpPr>
          <p:cNvPr id="29" name="椭圆 28">
            <a:extLst>
              <a:ext uri="{FF2B5EF4-FFF2-40B4-BE49-F238E27FC236}">
                <a16:creationId xmlns:a16="http://schemas.microsoft.com/office/drawing/2014/main" id="{384D395B-3A3A-4CBB-BF57-1C7704E27EB7}"/>
              </a:ext>
            </a:extLst>
          </p:cNvPr>
          <p:cNvSpPr/>
          <p:nvPr/>
        </p:nvSpPr>
        <p:spPr>
          <a:xfrm>
            <a:off x="6763121" y="6225639"/>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sp>
        <p:nvSpPr>
          <p:cNvPr id="30" name="椭圆 29">
            <a:extLst>
              <a:ext uri="{FF2B5EF4-FFF2-40B4-BE49-F238E27FC236}">
                <a16:creationId xmlns:a16="http://schemas.microsoft.com/office/drawing/2014/main" id="{E8C9D260-4111-44FE-80D1-DD9314D05700}"/>
              </a:ext>
            </a:extLst>
          </p:cNvPr>
          <p:cNvSpPr/>
          <p:nvPr/>
        </p:nvSpPr>
        <p:spPr>
          <a:xfrm>
            <a:off x="5630337" y="6225639"/>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31" name="椭圆 30">
            <a:extLst>
              <a:ext uri="{FF2B5EF4-FFF2-40B4-BE49-F238E27FC236}">
                <a16:creationId xmlns:a16="http://schemas.microsoft.com/office/drawing/2014/main" id="{8095F3CA-7030-4207-9054-5F6199B5EDE9}"/>
              </a:ext>
            </a:extLst>
          </p:cNvPr>
          <p:cNvSpPr/>
          <p:nvPr/>
        </p:nvSpPr>
        <p:spPr>
          <a:xfrm>
            <a:off x="7974031" y="5497799"/>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33" name="椭圆 32">
            <a:extLst>
              <a:ext uri="{FF2B5EF4-FFF2-40B4-BE49-F238E27FC236}">
                <a16:creationId xmlns:a16="http://schemas.microsoft.com/office/drawing/2014/main" id="{1981D351-98B3-4497-B839-5872F21C0521}"/>
              </a:ext>
            </a:extLst>
          </p:cNvPr>
          <p:cNvSpPr/>
          <p:nvPr/>
        </p:nvSpPr>
        <p:spPr>
          <a:xfrm>
            <a:off x="5611924" y="5497800"/>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35" name="椭圆 34">
            <a:extLst>
              <a:ext uri="{FF2B5EF4-FFF2-40B4-BE49-F238E27FC236}">
                <a16:creationId xmlns:a16="http://schemas.microsoft.com/office/drawing/2014/main" id="{445837B3-7CBB-4FAB-9D66-518595594A6C}"/>
              </a:ext>
            </a:extLst>
          </p:cNvPr>
          <p:cNvSpPr/>
          <p:nvPr/>
        </p:nvSpPr>
        <p:spPr>
          <a:xfrm>
            <a:off x="4982143" y="6225639"/>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36" name="椭圆 35">
            <a:extLst>
              <a:ext uri="{FF2B5EF4-FFF2-40B4-BE49-F238E27FC236}">
                <a16:creationId xmlns:a16="http://schemas.microsoft.com/office/drawing/2014/main" id="{D4FBDB14-575A-48E7-BF86-3BC4DEA6BC4D}"/>
              </a:ext>
            </a:extLst>
          </p:cNvPr>
          <p:cNvSpPr/>
          <p:nvPr/>
        </p:nvSpPr>
        <p:spPr>
          <a:xfrm>
            <a:off x="7296630" y="6225639"/>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sp>
        <p:nvSpPr>
          <p:cNvPr id="37" name="椭圆 36">
            <a:extLst>
              <a:ext uri="{FF2B5EF4-FFF2-40B4-BE49-F238E27FC236}">
                <a16:creationId xmlns:a16="http://schemas.microsoft.com/office/drawing/2014/main" id="{648B97B5-9382-418B-9C06-0C56D9816BA6}"/>
              </a:ext>
            </a:extLst>
          </p:cNvPr>
          <p:cNvSpPr/>
          <p:nvPr/>
        </p:nvSpPr>
        <p:spPr>
          <a:xfrm>
            <a:off x="6142276" y="6225639"/>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38" name="椭圆 37">
            <a:extLst>
              <a:ext uri="{FF2B5EF4-FFF2-40B4-BE49-F238E27FC236}">
                <a16:creationId xmlns:a16="http://schemas.microsoft.com/office/drawing/2014/main" id="{259E6BAF-5213-4818-BD6C-F8B4C08280D8}"/>
              </a:ext>
            </a:extLst>
          </p:cNvPr>
          <p:cNvSpPr/>
          <p:nvPr/>
        </p:nvSpPr>
        <p:spPr>
          <a:xfrm>
            <a:off x="8513152" y="6225639"/>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cxnSp>
        <p:nvCxnSpPr>
          <p:cNvPr id="39" name="直接连接符 38">
            <a:extLst>
              <a:ext uri="{FF2B5EF4-FFF2-40B4-BE49-F238E27FC236}">
                <a16:creationId xmlns:a16="http://schemas.microsoft.com/office/drawing/2014/main" id="{DBC03E92-1F68-415E-A2B5-416B32D25610}"/>
              </a:ext>
            </a:extLst>
          </p:cNvPr>
          <p:cNvCxnSpPr>
            <a:stCxn id="25" idx="4"/>
            <a:endCxn id="33" idx="0"/>
          </p:cNvCxnSpPr>
          <p:nvPr/>
        </p:nvCxnSpPr>
        <p:spPr>
          <a:xfrm flipH="1">
            <a:off x="5823597" y="5002180"/>
            <a:ext cx="1042292" cy="495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F06FD518-F31E-4535-BEBC-9C5DC2753BE7}"/>
              </a:ext>
            </a:extLst>
          </p:cNvPr>
          <p:cNvCxnSpPr>
            <a:cxnSpLocks/>
            <a:stCxn id="25" idx="4"/>
            <a:endCxn id="27" idx="0"/>
          </p:cNvCxnSpPr>
          <p:nvPr/>
        </p:nvCxnSpPr>
        <p:spPr>
          <a:xfrm>
            <a:off x="6865889" y="5002180"/>
            <a:ext cx="211672" cy="495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76962C8-F57E-4AFB-AD8E-8425D1E428DB}"/>
              </a:ext>
            </a:extLst>
          </p:cNvPr>
          <p:cNvCxnSpPr>
            <a:cxnSpLocks/>
            <a:stCxn id="25" idx="4"/>
            <a:endCxn id="31" idx="0"/>
          </p:cNvCxnSpPr>
          <p:nvPr/>
        </p:nvCxnSpPr>
        <p:spPr>
          <a:xfrm>
            <a:off x="6865889" y="5002180"/>
            <a:ext cx="1319815" cy="495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643AF28-6DF9-4B60-A23D-D5F899331A09}"/>
              </a:ext>
            </a:extLst>
          </p:cNvPr>
          <p:cNvCxnSpPr>
            <a:stCxn id="33" idx="4"/>
            <a:endCxn id="30" idx="0"/>
          </p:cNvCxnSpPr>
          <p:nvPr/>
        </p:nvCxnSpPr>
        <p:spPr>
          <a:xfrm>
            <a:off x="5823597" y="5921145"/>
            <a:ext cx="18413" cy="304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191910DB-2BCE-4CEE-8CA2-6960F807292C}"/>
              </a:ext>
            </a:extLst>
          </p:cNvPr>
          <p:cNvCxnSpPr>
            <a:stCxn id="33" idx="4"/>
            <a:endCxn id="37" idx="0"/>
          </p:cNvCxnSpPr>
          <p:nvPr/>
        </p:nvCxnSpPr>
        <p:spPr>
          <a:xfrm>
            <a:off x="5823597" y="5921145"/>
            <a:ext cx="530352" cy="304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D82A088-356A-4938-B7F6-E099C7D75648}"/>
              </a:ext>
            </a:extLst>
          </p:cNvPr>
          <p:cNvCxnSpPr>
            <a:stCxn id="27" idx="4"/>
            <a:endCxn id="29" idx="0"/>
          </p:cNvCxnSpPr>
          <p:nvPr/>
        </p:nvCxnSpPr>
        <p:spPr>
          <a:xfrm flipH="1">
            <a:off x="6974794" y="5921145"/>
            <a:ext cx="102767" cy="304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6A9E060C-891E-4162-A1FC-887646D7E0FD}"/>
              </a:ext>
            </a:extLst>
          </p:cNvPr>
          <p:cNvCxnSpPr>
            <a:stCxn id="27" idx="4"/>
            <a:endCxn id="36" idx="0"/>
          </p:cNvCxnSpPr>
          <p:nvPr/>
        </p:nvCxnSpPr>
        <p:spPr>
          <a:xfrm>
            <a:off x="7077561" y="5921145"/>
            <a:ext cx="430742" cy="304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604D1015-E2FC-41A8-8D2B-4DAB5F077E8F}"/>
              </a:ext>
            </a:extLst>
          </p:cNvPr>
          <p:cNvCxnSpPr>
            <a:cxnSpLocks/>
            <a:stCxn id="31" idx="4"/>
            <a:endCxn id="28" idx="0"/>
          </p:cNvCxnSpPr>
          <p:nvPr/>
        </p:nvCxnSpPr>
        <p:spPr>
          <a:xfrm flipH="1">
            <a:off x="8082044" y="5921144"/>
            <a:ext cx="103660" cy="304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31ACAEFA-A7B3-42AD-8F01-BCB1CB0C6400}"/>
              </a:ext>
            </a:extLst>
          </p:cNvPr>
          <p:cNvCxnSpPr>
            <a:stCxn id="31" idx="4"/>
            <a:endCxn id="38" idx="0"/>
          </p:cNvCxnSpPr>
          <p:nvPr/>
        </p:nvCxnSpPr>
        <p:spPr>
          <a:xfrm>
            <a:off x="8185704" y="5921144"/>
            <a:ext cx="539121" cy="304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F226EF31-65F7-45E5-8AB1-5412954646BC}"/>
              </a:ext>
            </a:extLst>
          </p:cNvPr>
          <p:cNvCxnSpPr>
            <a:stCxn id="33" idx="4"/>
            <a:endCxn id="35" idx="0"/>
          </p:cNvCxnSpPr>
          <p:nvPr/>
        </p:nvCxnSpPr>
        <p:spPr>
          <a:xfrm flipH="1">
            <a:off x="5193816" y="5921145"/>
            <a:ext cx="629781" cy="30449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58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 calcmode="lin" valueType="num">
                                      <p:cBhvr additive="base">
                                        <p:cTn id="7" dur="500" fill="hold"/>
                                        <p:tgtEl>
                                          <p:spTgt spid="215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507">
                                            <p:txEl>
                                              <p:pRg st="1" end="1"/>
                                            </p:txEl>
                                          </p:spTgt>
                                        </p:tgtEl>
                                        <p:attrNameLst>
                                          <p:attrName>style.visibility</p:attrName>
                                        </p:attrNameLst>
                                      </p:cBhvr>
                                      <p:to>
                                        <p:strVal val="visible"/>
                                      </p:to>
                                    </p:set>
                                    <p:anim calcmode="lin" valueType="num">
                                      <p:cBhvr additive="base">
                                        <p:cTn id="13" dur="500" fill="hold"/>
                                        <p:tgtEl>
                                          <p:spTgt spid="2150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5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507">
                                            <p:txEl>
                                              <p:pRg st="2" end="2"/>
                                            </p:txEl>
                                          </p:spTgt>
                                        </p:tgtEl>
                                        <p:attrNameLst>
                                          <p:attrName>style.visibility</p:attrName>
                                        </p:attrNameLst>
                                      </p:cBhvr>
                                      <p:to>
                                        <p:strVal val="visible"/>
                                      </p:to>
                                    </p:set>
                                    <p:anim calcmode="lin" valueType="num">
                                      <p:cBhvr additive="base">
                                        <p:cTn id="19" dur="500" fill="hold"/>
                                        <p:tgtEl>
                                          <p:spTgt spid="2150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50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507">
                                            <p:txEl>
                                              <p:pRg st="3" end="3"/>
                                            </p:txEl>
                                          </p:spTgt>
                                        </p:tgtEl>
                                        <p:attrNameLst>
                                          <p:attrName>style.visibility</p:attrName>
                                        </p:attrNameLst>
                                      </p:cBhvr>
                                      <p:to>
                                        <p:strVal val="visible"/>
                                      </p:to>
                                    </p:set>
                                    <p:anim calcmode="lin" valueType="num">
                                      <p:cBhvr additive="base">
                                        <p:cTn id="25" dur="500" fill="hold"/>
                                        <p:tgtEl>
                                          <p:spTgt spid="2150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50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ppt_x"/>
                                          </p:val>
                                        </p:tav>
                                        <p:tav tm="100000">
                                          <p:val>
                                            <p:strVal val="#ppt_x"/>
                                          </p:val>
                                        </p:tav>
                                      </p:tavLst>
                                    </p:anim>
                                    <p:anim calcmode="lin" valueType="num">
                                      <p:cBhvr additive="base">
                                        <p:cTn id="48" dur="500" fill="hold"/>
                                        <p:tgtEl>
                                          <p:spTgt spid="3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additive="base">
                                        <p:cTn id="51" dur="500" fill="hold"/>
                                        <p:tgtEl>
                                          <p:spTgt spid="31"/>
                                        </p:tgtEl>
                                        <p:attrNameLst>
                                          <p:attrName>ppt_x</p:attrName>
                                        </p:attrNameLst>
                                      </p:cBhvr>
                                      <p:tavLst>
                                        <p:tav tm="0">
                                          <p:val>
                                            <p:strVal val="#ppt_x"/>
                                          </p:val>
                                        </p:tav>
                                        <p:tav tm="100000">
                                          <p:val>
                                            <p:strVal val="#ppt_x"/>
                                          </p:val>
                                        </p:tav>
                                      </p:tavLst>
                                    </p:anim>
                                    <p:anim calcmode="lin" valueType="num">
                                      <p:cBhvr additive="base">
                                        <p:cTn id="52" dur="500" fill="hold"/>
                                        <p:tgtEl>
                                          <p:spTgt spid="3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ppt_x"/>
                                          </p:val>
                                        </p:tav>
                                        <p:tav tm="100000">
                                          <p:val>
                                            <p:strVal val="#ppt_x"/>
                                          </p:val>
                                        </p:tav>
                                      </p:tavLst>
                                    </p:anim>
                                    <p:anim calcmode="lin" valueType="num">
                                      <p:cBhvr additive="base">
                                        <p:cTn id="56" dur="500" fill="hold"/>
                                        <p:tgtEl>
                                          <p:spTgt spid="3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ppt_x"/>
                                          </p:val>
                                        </p:tav>
                                        <p:tav tm="100000">
                                          <p:val>
                                            <p:strVal val="#ppt_x"/>
                                          </p:val>
                                        </p:tav>
                                      </p:tavLst>
                                    </p:anim>
                                    <p:anim calcmode="lin" valueType="num">
                                      <p:cBhvr additive="base">
                                        <p:cTn id="60" dur="500" fill="hold"/>
                                        <p:tgtEl>
                                          <p:spTgt spid="3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additive="base">
                                        <p:cTn id="63" dur="500" fill="hold"/>
                                        <p:tgtEl>
                                          <p:spTgt spid="36"/>
                                        </p:tgtEl>
                                        <p:attrNameLst>
                                          <p:attrName>ppt_x</p:attrName>
                                        </p:attrNameLst>
                                      </p:cBhvr>
                                      <p:tavLst>
                                        <p:tav tm="0">
                                          <p:val>
                                            <p:strVal val="#ppt_x"/>
                                          </p:val>
                                        </p:tav>
                                        <p:tav tm="100000">
                                          <p:val>
                                            <p:strVal val="#ppt_x"/>
                                          </p:val>
                                        </p:tav>
                                      </p:tavLst>
                                    </p:anim>
                                    <p:anim calcmode="lin" valueType="num">
                                      <p:cBhvr additive="base">
                                        <p:cTn id="64" dur="500" fill="hold"/>
                                        <p:tgtEl>
                                          <p:spTgt spid="3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500" fill="hold"/>
                                        <p:tgtEl>
                                          <p:spTgt spid="37"/>
                                        </p:tgtEl>
                                        <p:attrNameLst>
                                          <p:attrName>ppt_x</p:attrName>
                                        </p:attrNameLst>
                                      </p:cBhvr>
                                      <p:tavLst>
                                        <p:tav tm="0">
                                          <p:val>
                                            <p:strVal val="#ppt_x"/>
                                          </p:val>
                                        </p:tav>
                                        <p:tav tm="100000">
                                          <p:val>
                                            <p:strVal val="#ppt_x"/>
                                          </p:val>
                                        </p:tav>
                                      </p:tavLst>
                                    </p:anim>
                                    <p:anim calcmode="lin" valueType="num">
                                      <p:cBhvr additive="base">
                                        <p:cTn id="68" dur="500" fill="hold"/>
                                        <p:tgtEl>
                                          <p:spTgt spid="3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500" fill="hold"/>
                                        <p:tgtEl>
                                          <p:spTgt spid="38"/>
                                        </p:tgtEl>
                                        <p:attrNameLst>
                                          <p:attrName>ppt_x</p:attrName>
                                        </p:attrNameLst>
                                      </p:cBhvr>
                                      <p:tavLst>
                                        <p:tav tm="0">
                                          <p:val>
                                            <p:strVal val="#ppt_x"/>
                                          </p:val>
                                        </p:tav>
                                        <p:tav tm="100000">
                                          <p:val>
                                            <p:strVal val="#ppt_x"/>
                                          </p:val>
                                        </p:tav>
                                      </p:tavLst>
                                    </p:anim>
                                    <p:anim calcmode="lin" valueType="num">
                                      <p:cBhvr additive="base">
                                        <p:cTn id="72" dur="500" fill="hold"/>
                                        <p:tgtEl>
                                          <p:spTgt spid="38"/>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anim calcmode="lin" valueType="num">
                                      <p:cBhvr additive="base">
                                        <p:cTn id="75" dur="500" fill="hold"/>
                                        <p:tgtEl>
                                          <p:spTgt spid="39"/>
                                        </p:tgtEl>
                                        <p:attrNameLst>
                                          <p:attrName>ppt_x</p:attrName>
                                        </p:attrNameLst>
                                      </p:cBhvr>
                                      <p:tavLst>
                                        <p:tav tm="0">
                                          <p:val>
                                            <p:strVal val="#ppt_x"/>
                                          </p:val>
                                        </p:tav>
                                        <p:tav tm="100000">
                                          <p:val>
                                            <p:strVal val="#ppt_x"/>
                                          </p:val>
                                        </p:tav>
                                      </p:tavLst>
                                    </p:anim>
                                    <p:anim calcmode="lin" valueType="num">
                                      <p:cBhvr additive="base">
                                        <p:cTn id="76" dur="500" fill="hold"/>
                                        <p:tgtEl>
                                          <p:spTgt spid="39"/>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anim calcmode="lin" valueType="num">
                                      <p:cBhvr additive="base">
                                        <p:cTn id="79" dur="500" fill="hold"/>
                                        <p:tgtEl>
                                          <p:spTgt spid="40"/>
                                        </p:tgtEl>
                                        <p:attrNameLst>
                                          <p:attrName>ppt_x</p:attrName>
                                        </p:attrNameLst>
                                      </p:cBhvr>
                                      <p:tavLst>
                                        <p:tav tm="0">
                                          <p:val>
                                            <p:strVal val="#ppt_x"/>
                                          </p:val>
                                        </p:tav>
                                        <p:tav tm="100000">
                                          <p:val>
                                            <p:strVal val="#ppt_x"/>
                                          </p:val>
                                        </p:tav>
                                      </p:tavLst>
                                    </p:anim>
                                    <p:anim calcmode="lin" valueType="num">
                                      <p:cBhvr additive="base">
                                        <p:cTn id="80" dur="500" fill="hold"/>
                                        <p:tgtEl>
                                          <p:spTgt spid="40"/>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41"/>
                                        </p:tgtEl>
                                        <p:attrNameLst>
                                          <p:attrName>style.visibility</p:attrName>
                                        </p:attrNameLst>
                                      </p:cBhvr>
                                      <p:to>
                                        <p:strVal val="visible"/>
                                      </p:to>
                                    </p:set>
                                    <p:anim calcmode="lin" valueType="num">
                                      <p:cBhvr additive="base">
                                        <p:cTn id="83" dur="500" fill="hold"/>
                                        <p:tgtEl>
                                          <p:spTgt spid="41"/>
                                        </p:tgtEl>
                                        <p:attrNameLst>
                                          <p:attrName>ppt_x</p:attrName>
                                        </p:attrNameLst>
                                      </p:cBhvr>
                                      <p:tavLst>
                                        <p:tav tm="0">
                                          <p:val>
                                            <p:strVal val="#ppt_x"/>
                                          </p:val>
                                        </p:tav>
                                        <p:tav tm="100000">
                                          <p:val>
                                            <p:strVal val="#ppt_x"/>
                                          </p:val>
                                        </p:tav>
                                      </p:tavLst>
                                    </p:anim>
                                    <p:anim calcmode="lin" valueType="num">
                                      <p:cBhvr additive="base">
                                        <p:cTn id="84" dur="500" fill="hold"/>
                                        <p:tgtEl>
                                          <p:spTgt spid="41"/>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42"/>
                                        </p:tgtEl>
                                        <p:attrNameLst>
                                          <p:attrName>style.visibility</p:attrName>
                                        </p:attrNameLst>
                                      </p:cBhvr>
                                      <p:to>
                                        <p:strVal val="visible"/>
                                      </p:to>
                                    </p:set>
                                    <p:anim calcmode="lin" valueType="num">
                                      <p:cBhvr additive="base">
                                        <p:cTn id="87" dur="500" fill="hold"/>
                                        <p:tgtEl>
                                          <p:spTgt spid="42"/>
                                        </p:tgtEl>
                                        <p:attrNameLst>
                                          <p:attrName>ppt_x</p:attrName>
                                        </p:attrNameLst>
                                      </p:cBhvr>
                                      <p:tavLst>
                                        <p:tav tm="0">
                                          <p:val>
                                            <p:strVal val="#ppt_x"/>
                                          </p:val>
                                        </p:tav>
                                        <p:tav tm="100000">
                                          <p:val>
                                            <p:strVal val="#ppt_x"/>
                                          </p:val>
                                        </p:tav>
                                      </p:tavLst>
                                    </p:anim>
                                    <p:anim calcmode="lin" valueType="num">
                                      <p:cBhvr additive="base">
                                        <p:cTn id="88" dur="500" fill="hold"/>
                                        <p:tgtEl>
                                          <p:spTgt spid="42"/>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43"/>
                                        </p:tgtEl>
                                        <p:attrNameLst>
                                          <p:attrName>style.visibility</p:attrName>
                                        </p:attrNameLst>
                                      </p:cBhvr>
                                      <p:to>
                                        <p:strVal val="visible"/>
                                      </p:to>
                                    </p:set>
                                    <p:anim calcmode="lin" valueType="num">
                                      <p:cBhvr additive="base">
                                        <p:cTn id="91" dur="500" fill="hold"/>
                                        <p:tgtEl>
                                          <p:spTgt spid="43"/>
                                        </p:tgtEl>
                                        <p:attrNameLst>
                                          <p:attrName>ppt_x</p:attrName>
                                        </p:attrNameLst>
                                      </p:cBhvr>
                                      <p:tavLst>
                                        <p:tav tm="0">
                                          <p:val>
                                            <p:strVal val="#ppt_x"/>
                                          </p:val>
                                        </p:tav>
                                        <p:tav tm="100000">
                                          <p:val>
                                            <p:strVal val="#ppt_x"/>
                                          </p:val>
                                        </p:tav>
                                      </p:tavLst>
                                    </p:anim>
                                    <p:anim calcmode="lin" valueType="num">
                                      <p:cBhvr additive="base">
                                        <p:cTn id="92" dur="500" fill="hold"/>
                                        <p:tgtEl>
                                          <p:spTgt spid="43"/>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 calcmode="lin" valueType="num">
                                      <p:cBhvr additive="base">
                                        <p:cTn id="95" dur="500" fill="hold"/>
                                        <p:tgtEl>
                                          <p:spTgt spid="44"/>
                                        </p:tgtEl>
                                        <p:attrNameLst>
                                          <p:attrName>ppt_x</p:attrName>
                                        </p:attrNameLst>
                                      </p:cBhvr>
                                      <p:tavLst>
                                        <p:tav tm="0">
                                          <p:val>
                                            <p:strVal val="#ppt_x"/>
                                          </p:val>
                                        </p:tav>
                                        <p:tav tm="100000">
                                          <p:val>
                                            <p:strVal val="#ppt_x"/>
                                          </p:val>
                                        </p:tav>
                                      </p:tavLst>
                                    </p:anim>
                                    <p:anim calcmode="lin" valueType="num">
                                      <p:cBhvr additive="base">
                                        <p:cTn id="96" dur="500" fill="hold"/>
                                        <p:tgtEl>
                                          <p:spTgt spid="44"/>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45"/>
                                        </p:tgtEl>
                                        <p:attrNameLst>
                                          <p:attrName>style.visibility</p:attrName>
                                        </p:attrNameLst>
                                      </p:cBhvr>
                                      <p:to>
                                        <p:strVal val="visible"/>
                                      </p:to>
                                    </p:set>
                                    <p:anim calcmode="lin" valueType="num">
                                      <p:cBhvr additive="base">
                                        <p:cTn id="99" dur="500" fill="hold"/>
                                        <p:tgtEl>
                                          <p:spTgt spid="45"/>
                                        </p:tgtEl>
                                        <p:attrNameLst>
                                          <p:attrName>ppt_x</p:attrName>
                                        </p:attrNameLst>
                                      </p:cBhvr>
                                      <p:tavLst>
                                        <p:tav tm="0">
                                          <p:val>
                                            <p:strVal val="#ppt_x"/>
                                          </p:val>
                                        </p:tav>
                                        <p:tav tm="100000">
                                          <p:val>
                                            <p:strVal val="#ppt_x"/>
                                          </p:val>
                                        </p:tav>
                                      </p:tavLst>
                                    </p:anim>
                                    <p:anim calcmode="lin" valueType="num">
                                      <p:cBhvr additive="base">
                                        <p:cTn id="100" dur="500" fill="hold"/>
                                        <p:tgtEl>
                                          <p:spTgt spid="45"/>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46"/>
                                        </p:tgtEl>
                                        <p:attrNameLst>
                                          <p:attrName>style.visibility</p:attrName>
                                        </p:attrNameLst>
                                      </p:cBhvr>
                                      <p:to>
                                        <p:strVal val="visible"/>
                                      </p:to>
                                    </p:set>
                                    <p:anim calcmode="lin" valueType="num">
                                      <p:cBhvr additive="base">
                                        <p:cTn id="103" dur="500" fill="hold"/>
                                        <p:tgtEl>
                                          <p:spTgt spid="46"/>
                                        </p:tgtEl>
                                        <p:attrNameLst>
                                          <p:attrName>ppt_x</p:attrName>
                                        </p:attrNameLst>
                                      </p:cBhvr>
                                      <p:tavLst>
                                        <p:tav tm="0">
                                          <p:val>
                                            <p:strVal val="#ppt_x"/>
                                          </p:val>
                                        </p:tav>
                                        <p:tav tm="100000">
                                          <p:val>
                                            <p:strVal val="#ppt_x"/>
                                          </p:val>
                                        </p:tav>
                                      </p:tavLst>
                                    </p:anim>
                                    <p:anim calcmode="lin" valueType="num">
                                      <p:cBhvr additive="base">
                                        <p:cTn id="104" dur="500" fill="hold"/>
                                        <p:tgtEl>
                                          <p:spTgt spid="46"/>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47"/>
                                        </p:tgtEl>
                                        <p:attrNameLst>
                                          <p:attrName>style.visibility</p:attrName>
                                        </p:attrNameLst>
                                      </p:cBhvr>
                                      <p:to>
                                        <p:strVal val="visible"/>
                                      </p:to>
                                    </p:set>
                                    <p:anim calcmode="lin" valueType="num">
                                      <p:cBhvr additive="base">
                                        <p:cTn id="107" dur="500" fill="hold"/>
                                        <p:tgtEl>
                                          <p:spTgt spid="47"/>
                                        </p:tgtEl>
                                        <p:attrNameLst>
                                          <p:attrName>ppt_x</p:attrName>
                                        </p:attrNameLst>
                                      </p:cBhvr>
                                      <p:tavLst>
                                        <p:tav tm="0">
                                          <p:val>
                                            <p:strVal val="#ppt_x"/>
                                          </p:val>
                                        </p:tav>
                                        <p:tav tm="100000">
                                          <p:val>
                                            <p:strVal val="#ppt_x"/>
                                          </p:val>
                                        </p:tav>
                                      </p:tavLst>
                                    </p:anim>
                                    <p:anim calcmode="lin" valueType="num">
                                      <p:cBhvr additive="base">
                                        <p:cTn id="108" dur="500" fill="hold"/>
                                        <p:tgtEl>
                                          <p:spTgt spid="47"/>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48"/>
                                        </p:tgtEl>
                                        <p:attrNameLst>
                                          <p:attrName>style.visibility</p:attrName>
                                        </p:attrNameLst>
                                      </p:cBhvr>
                                      <p:to>
                                        <p:strVal val="visible"/>
                                      </p:to>
                                    </p:set>
                                    <p:anim calcmode="lin" valueType="num">
                                      <p:cBhvr additive="base">
                                        <p:cTn id="111" dur="500" fill="hold"/>
                                        <p:tgtEl>
                                          <p:spTgt spid="48"/>
                                        </p:tgtEl>
                                        <p:attrNameLst>
                                          <p:attrName>ppt_x</p:attrName>
                                        </p:attrNameLst>
                                      </p:cBhvr>
                                      <p:tavLst>
                                        <p:tav tm="0">
                                          <p:val>
                                            <p:strVal val="#ppt_x"/>
                                          </p:val>
                                        </p:tav>
                                        <p:tav tm="100000">
                                          <p:val>
                                            <p:strVal val="#ppt_x"/>
                                          </p:val>
                                        </p:tav>
                                      </p:tavLst>
                                    </p:anim>
                                    <p:anim calcmode="lin" valueType="num">
                                      <p:cBhvr additive="base">
                                        <p:cTn id="112"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P spid="25" grpId="0" animBg="1"/>
      <p:bldP spid="27" grpId="0" animBg="1"/>
      <p:bldP spid="28" grpId="0" animBg="1"/>
      <p:bldP spid="29" grpId="0" animBg="1"/>
      <p:bldP spid="30" grpId="0" animBg="1"/>
      <p:bldP spid="31" grpId="0" animBg="1"/>
      <p:bldP spid="33" grpId="0" animBg="1"/>
      <p:bldP spid="35" grpId="0" animBg="1"/>
      <p:bldP spid="36" grpId="0" animBg="1"/>
      <p:bldP spid="37" grpId="0" animBg="1"/>
      <p:bldP spid="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a:t>
            </a:r>
            <a:r>
              <a:rPr lang="en-US" altLang="zh-CN" dirty="0"/>
              <a:t>1</a:t>
            </a:r>
            <a:r>
              <a:rPr lang="zh-CN" altLang="en-US" dirty="0"/>
              <a:t>：输出</a:t>
            </a:r>
            <a:r>
              <a:rPr lang="en-US" altLang="zh-CN" dirty="0"/>
              <a:t>n</a:t>
            </a:r>
            <a:r>
              <a:rPr lang="zh-CN" altLang="en-US" dirty="0"/>
              <a:t>个数的全排列</a:t>
            </a:r>
          </a:p>
        </p:txBody>
      </p:sp>
      <p:sp>
        <p:nvSpPr>
          <p:cNvPr id="3" name="内容占位符 2"/>
          <p:cNvSpPr>
            <a:spLocks noGrp="1"/>
          </p:cNvSpPr>
          <p:nvPr>
            <p:ph idx="1"/>
          </p:nvPr>
        </p:nvSpPr>
        <p:spPr/>
        <p:txBody>
          <a:bodyPr>
            <a:normAutofit/>
          </a:bodyPr>
          <a:lstStyle/>
          <a:p>
            <a:r>
              <a:rPr lang="en-US" altLang="zh-CN" dirty="0"/>
              <a:t>1,2,3 </a:t>
            </a:r>
            <a:r>
              <a:rPr lang="zh-CN" altLang="en-US" dirty="0"/>
              <a:t>组成的全排列为：</a:t>
            </a:r>
            <a:endParaRPr lang="en-US" altLang="zh-CN" dirty="0"/>
          </a:p>
          <a:p>
            <a:r>
              <a:rPr lang="en-US" altLang="zh-CN" dirty="0"/>
              <a:t>123</a:t>
            </a:r>
          </a:p>
          <a:p>
            <a:r>
              <a:rPr lang="en-US" altLang="zh-CN" dirty="0"/>
              <a:t>132</a:t>
            </a:r>
          </a:p>
          <a:p>
            <a:r>
              <a:rPr lang="en-US" altLang="zh-CN" dirty="0"/>
              <a:t>213</a:t>
            </a:r>
          </a:p>
          <a:p>
            <a:r>
              <a:rPr lang="en-US" altLang="zh-CN" dirty="0"/>
              <a:t>231</a:t>
            </a:r>
          </a:p>
          <a:p>
            <a:r>
              <a:rPr lang="en-US" altLang="zh-CN" dirty="0"/>
              <a:t>312</a:t>
            </a:r>
          </a:p>
          <a:p>
            <a:r>
              <a:rPr lang="en-US" altLang="zh-CN" dirty="0"/>
              <a:t>321 </a:t>
            </a:r>
            <a:endParaRPr lang="zh-CN" altLang="en-US" dirty="0"/>
          </a:p>
        </p:txBody>
      </p:sp>
      <p:sp>
        <p:nvSpPr>
          <p:cNvPr id="4" name="内容占位符 2"/>
          <p:cNvSpPr txBox="1">
            <a:spLocks/>
          </p:cNvSpPr>
          <p:nvPr/>
        </p:nvSpPr>
        <p:spPr>
          <a:xfrm>
            <a:off x="5450664" y="1556078"/>
            <a:ext cx="6417218"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32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28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2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20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20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zh-CN" altLang="en-US" sz="2133" b="1" dirty="0">
                <a:solidFill>
                  <a:schemeClr val="bg1"/>
                </a:solidFill>
                <a:latin typeface="+mn-ea"/>
              </a:rPr>
              <a:t>可以写</a:t>
            </a:r>
            <a:r>
              <a:rPr lang="en-US" altLang="zh-CN" sz="2133" b="1" dirty="0">
                <a:solidFill>
                  <a:schemeClr val="bg1"/>
                </a:solidFill>
                <a:latin typeface="+mn-ea"/>
              </a:rPr>
              <a:t>n</a:t>
            </a:r>
            <a:r>
              <a:rPr lang="zh-CN" altLang="en-US" sz="2133" b="1" dirty="0">
                <a:solidFill>
                  <a:schemeClr val="bg1"/>
                </a:solidFill>
                <a:latin typeface="+mn-ea"/>
              </a:rPr>
              <a:t>重</a:t>
            </a:r>
            <a:r>
              <a:rPr lang="en-US" altLang="zh-CN" sz="2133" b="1" dirty="0">
                <a:solidFill>
                  <a:schemeClr val="bg1"/>
                </a:solidFill>
                <a:latin typeface="+mn-ea"/>
              </a:rPr>
              <a:t>for</a:t>
            </a:r>
            <a:r>
              <a:rPr lang="zh-CN" altLang="en-US" sz="2133" b="1" dirty="0">
                <a:solidFill>
                  <a:schemeClr val="bg1"/>
                </a:solidFill>
                <a:latin typeface="+mn-ea"/>
              </a:rPr>
              <a:t>循环</a:t>
            </a:r>
            <a:endParaRPr lang="en-US" altLang="zh-CN" sz="2133" b="1" dirty="0">
              <a:solidFill>
                <a:schemeClr val="bg1"/>
              </a:solidFill>
              <a:latin typeface="+mn-ea"/>
            </a:endParaRPr>
          </a:p>
          <a:p>
            <a:pPr marL="0" indent="0">
              <a:buNone/>
            </a:pPr>
            <a:r>
              <a:rPr lang="zh-CN" altLang="en-US" sz="2133" b="1" dirty="0">
                <a:solidFill>
                  <a:schemeClr val="bg1"/>
                </a:solidFill>
                <a:latin typeface="+mn-ea"/>
              </a:rPr>
              <a:t>也可以用</a:t>
            </a:r>
            <a:r>
              <a:rPr lang="en-US" altLang="zh-CN" sz="2133" b="1" dirty="0" err="1">
                <a:solidFill>
                  <a:schemeClr val="bg1"/>
                </a:solidFill>
                <a:latin typeface="+mn-ea"/>
              </a:rPr>
              <a:t>stl</a:t>
            </a:r>
            <a:r>
              <a:rPr lang="zh-CN" altLang="en-US" sz="2133" b="1" dirty="0">
                <a:solidFill>
                  <a:schemeClr val="bg1"/>
                </a:solidFill>
                <a:latin typeface="+mn-ea"/>
              </a:rPr>
              <a:t>里面的</a:t>
            </a:r>
            <a:r>
              <a:rPr lang="en-US" altLang="zh-CN" sz="2133" b="1" dirty="0" err="1">
                <a:solidFill>
                  <a:schemeClr val="bg1"/>
                </a:solidFill>
                <a:latin typeface="+mn-ea"/>
              </a:rPr>
              <a:t>next_permutation</a:t>
            </a:r>
            <a:endParaRPr lang="en-US" altLang="zh-CN" sz="2133" b="1" dirty="0">
              <a:solidFill>
                <a:schemeClr val="bg1"/>
              </a:solidFill>
              <a:latin typeface="+mn-ea"/>
            </a:endParaRPr>
          </a:p>
        </p:txBody>
      </p:sp>
    </p:spTree>
    <p:extLst>
      <p:ext uri="{BB962C8B-B14F-4D97-AF65-F5344CB8AC3E}">
        <p14:creationId xmlns:p14="http://schemas.microsoft.com/office/powerpoint/2010/main" val="109479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9A3A2F-2518-4C93-80DA-A2C49FD7180D}"/>
              </a:ext>
            </a:extLst>
          </p:cNvPr>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递归的来想这个问题，以</a:t>
            </a:r>
            <a:r>
              <a:rPr lang="en-US" altLang="zh-CN" dirty="0"/>
              <a:t>1,2,3,4</a:t>
            </a:r>
            <a:r>
              <a:rPr lang="zh-CN" altLang="en-US" dirty="0"/>
              <a:t>为例</a:t>
            </a:r>
            <a:endParaRPr lang="en-US" altLang="zh-CN" dirty="0"/>
          </a:p>
          <a:p>
            <a:r>
              <a:rPr lang="zh-CN" altLang="en-US" dirty="0"/>
              <a:t>如果第一个数固定为</a:t>
            </a:r>
            <a:r>
              <a:rPr lang="en-US" altLang="zh-CN" dirty="0"/>
              <a:t>1</a:t>
            </a:r>
            <a:r>
              <a:rPr lang="zh-CN" altLang="en-US" dirty="0"/>
              <a:t>的话</a:t>
            </a:r>
            <a:endParaRPr lang="en-US" altLang="zh-CN" dirty="0"/>
          </a:p>
          <a:p>
            <a:r>
              <a:rPr lang="zh-CN" altLang="en-US" dirty="0"/>
              <a:t>后面就跟着</a:t>
            </a:r>
            <a:r>
              <a:rPr lang="en-US" altLang="zh-CN" dirty="0"/>
              <a:t>2,3,4</a:t>
            </a:r>
            <a:r>
              <a:rPr lang="zh-CN" altLang="en-US" dirty="0"/>
              <a:t>的全排列</a:t>
            </a:r>
            <a:r>
              <a:rPr lang="en-US" altLang="zh-CN" dirty="0"/>
              <a:t>——</a:t>
            </a:r>
            <a:r>
              <a:rPr lang="zh-CN" altLang="en-US" dirty="0"/>
              <a:t> 所以就相当于是原问题的子问题的求解</a:t>
            </a:r>
            <a:endParaRPr lang="en-US" altLang="zh-CN" dirty="0"/>
          </a:p>
          <a:p>
            <a:r>
              <a:rPr lang="zh-CN" altLang="en-US" dirty="0"/>
              <a:t>考虑用递归解决</a:t>
            </a:r>
            <a:endParaRPr lang="en-US" altLang="zh-CN" dirty="0"/>
          </a:p>
          <a:p>
            <a:endParaRPr lang="zh-CN" altLang="en-US" dirty="0"/>
          </a:p>
        </p:txBody>
      </p:sp>
    </p:spTree>
    <p:extLst>
      <p:ext uri="{BB962C8B-B14F-4D97-AF65-F5344CB8AC3E}">
        <p14:creationId xmlns:p14="http://schemas.microsoft.com/office/powerpoint/2010/main" val="109849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4EC26F-2645-4B23-A302-A215FCED7C2F}"/>
              </a:ext>
            </a:extLst>
          </p:cNvPr>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en-US" altLang="zh-CN" dirty="0"/>
              <a:t>Void  </a:t>
            </a:r>
            <a:r>
              <a:rPr lang="en-US" altLang="zh-CN" dirty="0" err="1"/>
              <a:t>dfs</a:t>
            </a:r>
            <a:r>
              <a:rPr lang="zh-CN" altLang="en-US" dirty="0"/>
              <a:t>（已经固定了前</a:t>
            </a:r>
            <a:r>
              <a:rPr lang="en-US" altLang="zh-CN" dirty="0"/>
              <a:t>k-1</a:t>
            </a:r>
            <a:r>
              <a:rPr lang="zh-CN" altLang="en-US" dirty="0"/>
              <a:t>个数剩下的数的全排列，是哪</a:t>
            </a:r>
            <a:r>
              <a:rPr lang="en-US" altLang="zh-CN" dirty="0"/>
              <a:t>k-1</a:t>
            </a:r>
            <a:r>
              <a:rPr lang="zh-CN" altLang="en-US" dirty="0"/>
              <a:t>个数通过标记该数字用没用过来显示，当前这一步的任务就是把第</a:t>
            </a:r>
            <a:r>
              <a:rPr lang="en-US" altLang="zh-CN" dirty="0"/>
              <a:t>k</a:t>
            </a:r>
            <a:r>
              <a:rPr lang="zh-CN" altLang="en-US" dirty="0"/>
              <a:t>个数放上去）</a:t>
            </a:r>
            <a:endParaRPr lang="en-US" altLang="zh-CN" dirty="0"/>
          </a:p>
          <a:p>
            <a:r>
              <a:rPr lang="en-US" altLang="zh-CN" dirty="0"/>
              <a:t>{</a:t>
            </a:r>
          </a:p>
          <a:p>
            <a:pPr lvl="1"/>
            <a:r>
              <a:rPr lang="zh-CN" altLang="en-US" b="1" dirty="0"/>
              <a:t>如果 已经求出来了 </a:t>
            </a:r>
            <a:r>
              <a:rPr lang="en-US" altLang="zh-CN" b="1" dirty="0"/>
              <a:t>k&gt;n  </a:t>
            </a:r>
            <a:r>
              <a:rPr lang="zh-CN" altLang="en-US" b="1" dirty="0"/>
              <a:t>输出， 返回</a:t>
            </a:r>
            <a:endParaRPr lang="en-US" altLang="zh-CN" b="1" dirty="0"/>
          </a:p>
          <a:p>
            <a:pPr lvl="1"/>
            <a:r>
              <a:rPr lang="zh-CN" altLang="en-US" b="1" dirty="0"/>
              <a:t>否则 </a:t>
            </a:r>
            <a:r>
              <a:rPr lang="en-US" altLang="zh-CN" b="1" dirty="0" err="1"/>
              <a:t>i</a:t>
            </a:r>
            <a:r>
              <a:rPr lang="zh-CN" altLang="en-US" b="1" dirty="0"/>
              <a:t>从</a:t>
            </a:r>
            <a:r>
              <a:rPr lang="en-US" altLang="zh-CN" b="1" dirty="0"/>
              <a:t>1</a:t>
            </a:r>
            <a:r>
              <a:rPr lang="zh-CN" altLang="en-US" b="1" dirty="0"/>
              <a:t>到</a:t>
            </a:r>
            <a:r>
              <a:rPr lang="en-US" altLang="zh-CN" b="1" dirty="0"/>
              <a:t>n</a:t>
            </a:r>
            <a:r>
              <a:rPr lang="zh-CN" altLang="en-US" b="1" dirty="0"/>
              <a:t>循环 </a:t>
            </a:r>
            <a:endParaRPr lang="en-US" altLang="zh-CN" b="1" dirty="0"/>
          </a:p>
          <a:p>
            <a:pPr lvl="1"/>
            <a:r>
              <a:rPr lang="zh-CN" altLang="en-US" b="1" dirty="0"/>
              <a:t>如果</a:t>
            </a:r>
            <a:r>
              <a:rPr lang="en-US" altLang="zh-CN" b="1" dirty="0" err="1"/>
              <a:t>i</a:t>
            </a:r>
            <a:r>
              <a:rPr lang="zh-CN" altLang="en-US" b="1" dirty="0"/>
              <a:t>没有用过，那么就将</a:t>
            </a:r>
            <a:r>
              <a:rPr lang="en-US" altLang="zh-CN" b="1" dirty="0" err="1"/>
              <a:t>i</a:t>
            </a:r>
            <a:r>
              <a:rPr lang="zh-CN" altLang="en-US" b="1" dirty="0"/>
              <a:t>固定在当前位置上，并调用 </a:t>
            </a:r>
            <a:r>
              <a:rPr lang="en-US" altLang="zh-CN" b="1" dirty="0" err="1"/>
              <a:t>dfs</a:t>
            </a:r>
            <a:r>
              <a:rPr lang="zh-CN" altLang="en-US" b="1" dirty="0"/>
              <a:t>（</a:t>
            </a:r>
            <a:r>
              <a:rPr lang="en-US" altLang="zh-CN" b="1" dirty="0"/>
              <a:t>k+1</a:t>
            </a:r>
            <a:r>
              <a:rPr lang="zh-CN" altLang="en-US" b="1" dirty="0"/>
              <a:t>）</a:t>
            </a:r>
            <a:endParaRPr lang="en-US" altLang="zh-CN" b="1" dirty="0"/>
          </a:p>
          <a:p>
            <a:pPr lvl="1"/>
            <a:r>
              <a:rPr lang="zh-CN" altLang="en-US" b="1" dirty="0"/>
              <a:t>在调用完</a:t>
            </a:r>
            <a:r>
              <a:rPr lang="en-US" altLang="zh-CN" b="1" dirty="0" err="1"/>
              <a:t>dfs</a:t>
            </a:r>
            <a:r>
              <a:rPr lang="zh-CN" altLang="en-US" b="1" dirty="0"/>
              <a:t>（</a:t>
            </a:r>
            <a:r>
              <a:rPr lang="en-US" altLang="zh-CN" b="1" dirty="0"/>
              <a:t>k+1</a:t>
            </a:r>
            <a:r>
              <a:rPr lang="zh-CN" altLang="en-US" b="1" dirty="0"/>
              <a:t>）后需要将固定在当前位置上的</a:t>
            </a:r>
            <a:r>
              <a:rPr lang="en-US" altLang="zh-CN" b="1" dirty="0" err="1"/>
              <a:t>i</a:t>
            </a:r>
            <a:r>
              <a:rPr lang="zh-CN" altLang="en-US" b="1" dirty="0"/>
              <a:t>拿走</a:t>
            </a:r>
            <a:endParaRPr lang="en-US" altLang="zh-CN" b="1" dirty="0"/>
          </a:p>
          <a:p>
            <a:r>
              <a:rPr lang="en-US" altLang="zh-CN" dirty="0"/>
              <a:t>}</a:t>
            </a:r>
            <a:endParaRPr lang="zh-CN" altLang="en-US" dirty="0"/>
          </a:p>
        </p:txBody>
      </p:sp>
    </p:spTree>
    <p:extLst>
      <p:ext uri="{BB962C8B-B14F-4D97-AF65-F5344CB8AC3E}">
        <p14:creationId xmlns:p14="http://schemas.microsoft.com/office/powerpoint/2010/main" val="48471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4DEF3-F8B3-0C2F-B175-37A007974277}"/>
              </a:ext>
            </a:extLst>
          </p:cNvPr>
          <p:cNvSpPr>
            <a:spLocks noGrp="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339FB1C5-89AD-1023-202A-3E1304240D54}"/>
              </a:ext>
            </a:extLst>
          </p:cNvPr>
          <p:cNvGraphicFramePr>
            <a:graphicFrameLocks noGrp="1"/>
          </p:cNvGraphicFramePr>
          <p:nvPr>
            <p:ph idx="1"/>
            <p:extLst>
              <p:ext uri="{D42A27DB-BD31-4B8C-83A1-F6EECF244321}">
                <p14:modId xmlns:p14="http://schemas.microsoft.com/office/powerpoint/2010/main" val="3166415387"/>
              </p:ext>
            </p:extLst>
          </p:nvPr>
        </p:nvGraphicFramePr>
        <p:xfrm>
          <a:off x="1458685" y="1301115"/>
          <a:ext cx="9013372" cy="5191760"/>
        </p:xfrm>
        <a:graphic>
          <a:graphicData uri="http://schemas.openxmlformats.org/drawingml/2006/table">
            <a:tbl>
              <a:tblPr firstRow="1" firstCol="1" bandRow="1">
                <a:tableStyleId>{5C22544A-7EE6-4342-B048-85BDC9FD1C3A}</a:tableStyleId>
              </a:tblPr>
              <a:tblGrid>
                <a:gridCol w="3337527">
                  <a:extLst>
                    <a:ext uri="{9D8B030D-6E8A-4147-A177-3AD203B41FA5}">
                      <a16:colId xmlns:a16="http://schemas.microsoft.com/office/drawing/2014/main" val="1290128605"/>
                    </a:ext>
                  </a:extLst>
                </a:gridCol>
                <a:gridCol w="1513043">
                  <a:extLst>
                    <a:ext uri="{9D8B030D-6E8A-4147-A177-3AD203B41FA5}">
                      <a16:colId xmlns:a16="http://schemas.microsoft.com/office/drawing/2014/main" val="2216686243"/>
                    </a:ext>
                  </a:extLst>
                </a:gridCol>
                <a:gridCol w="4162802">
                  <a:extLst>
                    <a:ext uri="{9D8B030D-6E8A-4147-A177-3AD203B41FA5}">
                      <a16:colId xmlns:a16="http://schemas.microsoft.com/office/drawing/2014/main" val="1296524630"/>
                    </a:ext>
                  </a:extLst>
                </a:gridCol>
              </a:tblGrid>
              <a:tr h="37084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328977595"/>
                  </a:ext>
                </a:extLst>
              </a:tr>
              <a:tr h="370840">
                <a:tc>
                  <a:txBody>
                    <a:bodyPr/>
                    <a:lstStyle/>
                    <a:p>
                      <a:r>
                        <a:rPr lang="en-US" altLang="zh-CN" dirty="0"/>
                        <a:t>A </a:t>
                      </a:r>
                      <a:r>
                        <a:rPr lang="zh-CN" altLang="en-US" dirty="0"/>
                        <a:t>一起奏响历史之音！</a:t>
                      </a:r>
                    </a:p>
                  </a:txBody>
                  <a:tcPr/>
                </a:tc>
                <a:tc>
                  <a:txBody>
                    <a:bodyPr/>
                    <a:lstStyle/>
                    <a:p>
                      <a:r>
                        <a:rPr lang="zh-CN" altLang="en-US" dirty="0"/>
                        <a:t>签到</a:t>
                      </a:r>
                    </a:p>
                  </a:txBody>
                  <a:tcPr/>
                </a:tc>
                <a:tc>
                  <a:txBody>
                    <a:bodyPr/>
                    <a:lstStyle/>
                    <a:p>
                      <a:endParaRPr lang="zh-CN" altLang="en-US" dirty="0"/>
                    </a:p>
                  </a:txBody>
                  <a:tcPr/>
                </a:tc>
                <a:extLst>
                  <a:ext uri="{0D108BD9-81ED-4DB2-BD59-A6C34878D82A}">
                    <a16:rowId xmlns:a16="http://schemas.microsoft.com/office/drawing/2014/main" val="840452902"/>
                  </a:ext>
                </a:extLst>
              </a:tr>
              <a:tr h="370840">
                <a:tc>
                  <a:txBody>
                    <a:bodyPr/>
                    <a:lstStyle/>
                    <a:p>
                      <a:r>
                        <a:rPr lang="en-US" altLang="zh-CN" dirty="0"/>
                        <a:t>B </a:t>
                      </a:r>
                      <a:r>
                        <a:rPr lang="zh-CN" altLang="en-US" dirty="0"/>
                        <a:t>能去你家蹭口饭吃吗</a:t>
                      </a:r>
                    </a:p>
                  </a:txBody>
                  <a:tcPr/>
                </a:tc>
                <a:tc>
                  <a:txBody>
                    <a:bodyPr/>
                    <a:lstStyle/>
                    <a:p>
                      <a:r>
                        <a:rPr lang="zh-CN" altLang="en-US" dirty="0"/>
                        <a:t>签到</a:t>
                      </a:r>
                    </a:p>
                  </a:txBody>
                  <a:tcPr/>
                </a:tc>
                <a:tc>
                  <a:txBody>
                    <a:bodyPr/>
                    <a:lstStyle/>
                    <a:p>
                      <a:endParaRPr lang="zh-CN" altLang="en-US" dirty="0"/>
                    </a:p>
                  </a:txBody>
                  <a:tcPr/>
                </a:tc>
                <a:extLst>
                  <a:ext uri="{0D108BD9-81ED-4DB2-BD59-A6C34878D82A}">
                    <a16:rowId xmlns:a16="http://schemas.microsoft.com/office/drawing/2014/main" val="1562278223"/>
                  </a:ext>
                </a:extLst>
              </a:tr>
              <a:tr h="370840">
                <a:tc>
                  <a:txBody>
                    <a:bodyPr/>
                    <a:lstStyle/>
                    <a:p>
                      <a:r>
                        <a:rPr lang="en-US" altLang="zh-CN" dirty="0"/>
                        <a:t>F</a:t>
                      </a:r>
                      <a:r>
                        <a:rPr lang="zh-CN" altLang="en-US" dirty="0"/>
                        <a:t> 一起找神秘的数！</a:t>
                      </a:r>
                    </a:p>
                  </a:txBody>
                  <a:tcPr/>
                </a:tc>
                <a:tc>
                  <a:txBody>
                    <a:bodyPr/>
                    <a:lstStyle/>
                    <a:p>
                      <a:r>
                        <a:rPr lang="zh-CN" altLang="en-US" dirty="0"/>
                        <a:t>签到</a:t>
                      </a:r>
                    </a:p>
                  </a:txBody>
                  <a:tcPr/>
                </a:tc>
                <a:tc>
                  <a:txBody>
                    <a:bodyPr/>
                    <a:lstStyle/>
                    <a:p>
                      <a:r>
                        <a:rPr lang="zh-CN" altLang="en-US" dirty="0"/>
                        <a:t>位运算，找规律</a:t>
                      </a:r>
                    </a:p>
                  </a:txBody>
                  <a:tcPr/>
                </a:tc>
                <a:extLst>
                  <a:ext uri="{0D108BD9-81ED-4DB2-BD59-A6C34878D82A}">
                    <a16:rowId xmlns:a16="http://schemas.microsoft.com/office/drawing/2014/main" val="619294133"/>
                  </a:ext>
                </a:extLst>
              </a:tr>
              <a:tr h="370840">
                <a:tc>
                  <a:txBody>
                    <a:bodyPr/>
                    <a:lstStyle/>
                    <a:p>
                      <a:r>
                        <a:rPr lang="en-US" altLang="zh-CN" dirty="0"/>
                        <a:t>G </a:t>
                      </a:r>
                      <a:r>
                        <a:rPr lang="zh-CN" altLang="en-US" dirty="0"/>
                        <a:t>一起铸最好的剑！</a:t>
                      </a:r>
                    </a:p>
                  </a:txBody>
                  <a:tcPr/>
                </a:tc>
                <a:tc>
                  <a:txBody>
                    <a:bodyPr/>
                    <a:lstStyle/>
                    <a:p>
                      <a:r>
                        <a:rPr lang="zh-CN" altLang="en-US" dirty="0"/>
                        <a:t>签到</a:t>
                      </a:r>
                    </a:p>
                  </a:txBody>
                  <a:tcPr/>
                </a:tc>
                <a:tc>
                  <a:txBody>
                    <a:bodyPr/>
                    <a:lstStyle/>
                    <a:p>
                      <a:endParaRPr lang="zh-CN" altLang="en-US" dirty="0"/>
                    </a:p>
                  </a:txBody>
                  <a:tcPr/>
                </a:tc>
                <a:extLst>
                  <a:ext uri="{0D108BD9-81ED-4DB2-BD59-A6C34878D82A}">
                    <a16:rowId xmlns:a16="http://schemas.microsoft.com/office/drawing/2014/main" val="1491636476"/>
                  </a:ext>
                </a:extLst>
              </a:tr>
              <a:tr h="370840">
                <a:tc>
                  <a:txBody>
                    <a:bodyPr/>
                    <a:lstStyle/>
                    <a:p>
                      <a:r>
                        <a:rPr lang="en-US" altLang="zh-CN" dirty="0"/>
                        <a:t>J</a:t>
                      </a:r>
                      <a:r>
                        <a:rPr lang="zh-CN" altLang="en-US" dirty="0"/>
                        <a:t> 数据时间？</a:t>
                      </a:r>
                    </a:p>
                  </a:txBody>
                  <a:tcPr/>
                </a:tc>
                <a:tc>
                  <a:txBody>
                    <a:bodyPr/>
                    <a:lstStyle/>
                    <a:p>
                      <a:r>
                        <a:rPr lang="zh-CN" altLang="en-US" dirty="0"/>
                        <a:t>签到</a:t>
                      </a:r>
                    </a:p>
                  </a:txBody>
                  <a:tcPr/>
                </a:tc>
                <a:tc>
                  <a:txBody>
                    <a:bodyPr/>
                    <a:lstStyle/>
                    <a:p>
                      <a:r>
                        <a:rPr lang="zh-CN" altLang="en-US" dirty="0"/>
                        <a:t>模拟</a:t>
                      </a:r>
                    </a:p>
                  </a:txBody>
                  <a:tcPr/>
                </a:tc>
                <a:extLst>
                  <a:ext uri="{0D108BD9-81ED-4DB2-BD59-A6C34878D82A}">
                    <a16:rowId xmlns:a16="http://schemas.microsoft.com/office/drawing/2014/main" val="4186867583"/>
                  </a:ext>
                </a:extLst>
              </a:tr>
              <a:tr h="370840">
                <a:tc>
                  <a:txBody>
                    <a:bodyPr/>
                    <a:lstStyle/>
                    <a:p>
                      <a:r>
                        <a:rPr lang="en-US" altLang="zh-CN" dirty="0"/>
                        <a:t>K</a:t>
                      </a:r>
                      <a:r>
                        <a:rPr lang="zh-CN" altLang="en-US" dirty="0"/>
                        <a:t> 可以分开吗？</a:t>
                      </a:r>
                    </a:p>
                  </a:txBody>
                  <a:tcPr/>
                </a:tc>
                <a:tc>
                  <a:txBody>
                    <a:bodyPr/>
                    <a:lstStyle/>
                    <a:p>
                      <a:r>
                        <a:rPr lang="zh-CN" altLang="en-US" dirty="0"/>
                        <a:t>签到</a:t>
                      </a:r>
                      <a:r>
                        <a:rPr lang="en-US" altLang="zh-CN" dirty="0"/>
                        <a:t>+</a:t>
                      </a:r>
                      <a:endParaRPr lang="zh-CN" altLang="en-US" dirty="0"/>
                    </a:p>
                  </a:txBody>
                  <a:tcPr/>
                </a:tc>
                <a:tc>
                  <a:txBody>
                    <a:bodyPr/>
                    <a:lstStyle/>
                    <a:p>
                      <a:r>
                        <a:rPr lang="zh-CN" altLang="en-US" dirty="0"/>
                        <a:t>搜索</a:t>
                      </a:r>
                    </a:p>
                  </a:txBody>
                  <a:tcPr/>
                </a:tc>
                <a:extLst>
                  <a:ext uri="{0D108BD9-81ED-4DB2-BD59-A6C34878D82A}">
                    <a16:rowId xmlns:a16="http://schemas.microsoft.com/office/drawing/2014/main" val="3325848869"/>
                  </a:ext>
                </a:extLst>
              </a:tr>
              <a:tr h="370840">
                <a:tc>
                  <a:txBody>
                    <a:bodyPr/>
                    <a:lstStyle/>
                    <a:p>
                      <a:r>
                        <a:rPr lang="en-US" altLang="zh-CN" dirty="0"/>
                        <a:t>D </a:t>
                      </a:r>
                      <a:r>
                        <a:rPr lang="zh-CN" altLang="en-US" dirty="0"/>
                        <a:t>字符串里串</a:t>
                      </a:r>
                    </a:p>
                  </a:txBody>
                  <a:tcPr/>
                </a:tc>
                <a:tc>
                  <a:txBody>
                    <a:bodyPr/>
                    <a:lstStyle/>
                    <a:p>
                      <a:r>
                        <a:rPr lang="zh-CN" altLang="en-US" dirty="0"/>
                        <a:t>签到</a:t>
                      </a:r>
                      <a:r>
                        <a:rPr lang="en-US" altLang="zh-CN" dirty="0"/>
                        <a:t>+</a:t>
                      </a:r>
                      <a:endParaRPr lang="zh-CN" altLang="en-US" dirty="0"/>
                    </a:p>
                  </a:txBody>
                  <a:tcPr/>
                </a:tc>
                <a:tc>
                  <a:txBody>
                    <a:bodyPr/>
                    <a:lstStyle/>
                    <a:p>
                      <a:r>
                        <a:rPr lang="zh-CN" altLang="en-US" dirty="0"/>
                        <a:t>模拟（一点贪心思想）</a:t>
                      </a:r>
                    </a:p>
                  </a:txBody>
                  <a:tcPr/>
                </a:tc>
                <a:extLst>
                  <a:ext uri="{0D108BD9-81ED-4DB2-BD59-A6C34878D82A}">
                    <a16:rowId xmlns:a16="http://schemas.microsoft.com/office/drawing/2014/main" val="3467225085"/>
                  </a:ext>
                </a:extLst>
              </a:tr>
              <a:tr h="370840">
                <a:tc>
                  <a:txBody>
                    <a:bodyPr/>
                    <a:lstStyle/>
                    <a:p>
                      <a:r>
                        <a:rPr lang="en-US" altLang="zh-CN" dirty="0"/>
                        <a:t>H</a:t>
                      </a:r>
                      <a:r>
                        <a:rPr lang="zh-CN" altLang="en-US" dirty="0"/>
                        <a:t> 一起画很大的圆！</a:t>
                      </a:r>
                    </a:p>
                  </a:txBody>
                  <a:tcPr/>
                </a:tc>
                <a:tc>
                  <a:txBody>
                    <a:bodyPr/>
                    <a:lstStyle/>
                    <a:p>
                      <a:r>
                        <a:rPr lang="zh-CN" altLang="en-US" dirty="0"/>
                        <a:t>铜牌</a:t>
                      </a:r>
                    </a:p>
                  </a:txBody>
                  <a:tcPr/>
                </a:tc>
                <a:tc>
                  <a:txBody>
                    <a:bodyPr/>
                    <a:lstStyle/>
                    <a:p>
                      <a:r>
                        <a:rPr lang="zh-CN" altLang="en-US" dirty="0"/>
                        <a:t>数学思维</a:t>
                      </a:r>
                      <a:r>
                        <a:rPr lang="en-US" altLang="zh-CN" dirty="0"/>
                        <a:t>,</a:t>
                      </a:r>
                      <a:r>
                        <a:rPr lang="zh-CN" altLang="en-US" dirty="0"/>
                        <a:t>几何</a:t>
                      </a:r>
                    </a:p>
                  </a:txBody>
                  <a:tcPr/>
                </a:tc>
                <a:extLst>
                  <a:ext uri="{0D108BD9-81ED-4DB2-BD59-A6C34878D82A}">
                    <a16:rowId xmlns:a16="http://schemas.microsoft.com/office/drawing/2014/main" val="750308297"/>
                  </a:ext>
                </a:extLst>
              </a:tr>
              <a:tr h="370840">
                <a:tc>
                  <a:txBody>
                    <a:bodyPr/>
                    <a:lstStyle/>
                    <a:p>
                      <a:r>
                        <a:rPr lang="en-US" altLang="zh-CN" dirty="0"/>
                        <a:t>C </a:t>
                      </a:r>
                      <a:r>
                        <a:rPr lang="zh-CN" altLang="en-US" dirty="0"/>
                        <a:t>字符串外串</a:t>
                      </a:r>
                    </a:p>
                  </a:txBody>
                  <a:tcPr/>
                </a:tc>
                <a:tc>
                  <a:txBody>
                    <a:bodyPr/>
                    <a:lstStyle/>
                    <a:p>
                      <a:r>
                        <a:rPr lang="zh-CN" altLang="en-US" dirty="0"/>
                        <a:t>铜牌</a:t>
                      </a:r>
                      <a:r>
                        <a:rPr lang="en-US" altLang="zh-CN" dirty="0"/>
                        <a:t>+</a:t>
                      </a:r>
                      <a:endParaRPr lang="zh-CN" altLang="en-US" dirty="0"/>
                    </a:p>
                  </a:txBody>
                  <a:tcPr/>
                </a:tc>
                <a:tc>
                  <a:txBody>
                    <a:bodyPr/>
                    <a:lstStyle/>
                    <a:p>
                      <a:r>
                        <a:rPr lang="zh-CN" altLang="en-US" dirty="0"/>
                        <a:t>构造</a:t>
                      </a:r>
                    </a:p>
                  </a:txBody>
                  <a:tcPr/>
                </a:tc>
                <a:extLst>
                  <a:ext uri="{0D108BD9-81ED-4DB2-BD59-A6C34878D82A}">
                    <a16:rowId xmlns:a16="http://schemas.microsoft.com/office/drawing/2014/main" val="111088176"/>
                  </a:ext>
                </a:extLst>
              </a:tr>
              <a:tr h="370840">
                <a:tc>
                  <a:txBody>
                    <a:bodyPr/>
                    <a:lstStyle/>
                    <a:p>
                      <a:r>
                        <a:rPr lang="en-US" altLang="zh-CN" dirty="0"/>
                        <a:t>E </a:t>
                      </a:r>
                      <a:r>
                        <a:rPr lang="zh-CN" altLang="en-US" dirty="0"/>
                        <a:t>一起走很长的路！</a:t>
                      </a:r>
                    </a:p>
                  </a:txBody>
                  <a:tcPr/>
                </a:tc>
                <a:tc>
                  <a:txBody>
                    <a:bodyPr/>
                    <a:lstStyle/>
                    <a:p>
                      <a:r>
                        <a:rPr lang="zh-CN" altLang="en-US" dirty="0"/>
                        <a:t>铜牌</a:t>
                      </a:r>
                      <a:r>
                        <a:rPr lang="en-US" altLang="zh-CN" dirty="0"/>
                        <a:t>+</a:t>
                      </a:r>
                      <a:endParaRPr lang="zh-CN" altLang="en-US" dirty="0"/>
                    </a:p>
                  </a:txBody>
                  <a:tcPr/>
                </a:tc>
                <a:tc>
                  <a:txBody>
                    <a:bodyPr/>
                    <a:lstStyle/>
                    <a:p>
                      <a:r>
                        <a:rPr lang="zh-CN" altLang="en-US" dirty="0"/>
                        <a:t>前缀和，</a:t>
                      </a:r>
                      <a:r>
                        <a:rPr lang="en-US" altLang="zh-CN" dirty="0" err="1"/>
                        <a:t>st</a:t>
                      </a:r>
                      <a:r>
                        <a:rPr lang="zh-CN" altLang="en-US" dirty="0"/>
                        <a:t>表</a:t>
                      </a:r>
                    </a:p>
                  </a:txBody>
                  <a:tcPr/>
                </a:tc>
                <a:extLst>
                  <a:ext uri="{0D108BD9-81ED-4DB2-BD59-A6C34878D82A}">
                    <a16:rowId xmlns:a16="http://schemas.microsoft.com/office/drawing/2014/main" val="4246632947"/>
                  </a:ext>
                </a:extLst>
              </a:tr>
              <a:tr h="370840">
                <a:tc>
                  <a:txBody>
                    <a:bodyPr/>
                    <a:lstStyle/>
                    <a:p>
                      <a:r>
                        <a:rPr lang="en-US" altLang="zh-CN" dirty="0"/>
                        <a:t>M </a:t>
                      </a:r>
                      <a:r>
                        <a:rPr lang="zh-CN" altLang="en-US" dirty="0"/>
                        <a:t>那是我们的影子</a:t>
                      </a:r>
                    </a:p>
                  </a:txBody>
                  <a:tcPr/>
                </a:tc>
                <a:tc>
                  <a:txBody>
                    <a:bodyPr/>
                    <a:lstStyle/>
                    <a:p>
                      <a:r>
                        <a:rPr lang="zh-CN" altLang="en-US" dirty="0"/>
                        <a:t>银牌</a:t>
                      </a:r>
                    </a:p>
                  </a:txBody>
                  <a:tcPr/>
                </a:tc>
                <a:tc>
                  <a:txBody>
                    <a:bodyPr/>
                    <a:lstStyle/>
                    <a:p>
                      <a:r>
                        <a:rPr lang="zh-CN" altLang="en-US" dirty="0"/>
                        <a:t>数学思维，计数</a:t>
                      </a:r>
                    </a:p>
                  </a:txBody>
                  <a:tcPr/>
                </a:tc>
                <a:extLst>
                  <a:ext uri="{0D108BD9-81ED-4DB2-BD59-A6C34878D82A}">
                    <a16:rowId xmlns:a16="http://schemas.microsoft.com/office/drawing/2014/main" val="2103246566"/>
                  </a:ext>
                </a:extLst>
              </a:tr>
              <a:tr h="370840">
                <a:tc>
                  <a:txBody>
                    <a:bodyPr/>
                    <a:lstStyle/>
                    <a:p>
                      <a:r>
                        <a:rPr lang="en-US" altLang="zh-CN" dirty="0"/>
                        <a:t>I </a:t>
                      </a:r>
                      <a:r>
                        <a:rPr lang="zh-CN" altLang="en-US" dirty="0"/>
                        <a:t> 一起看很美的日落！</a:t>
                      </a:r>
                    </a:p>
                  </a:txBody>
                  <a:tcPr/>
                </a:tc>
                <a:tc>
                  <a:txBody>
                    <a:bodyPr/>
                    <a:lstStyle/>
                    <a:p>
                      <a:r>
                        <a:rPr lang="zh-CN" altLang="en-US" dirty="0"/>
                        <a:t>银牌</a:t>
                      </a:r>
                      <a:r>
                        <a:rPr lang="en-US" altLang="zh-CN" dirty="0"/>
                        <a:t>+</a:t>
                      </a:r>
                      <a:endParaRPr lang="zh-CN" altLang="en-US" dirty="0"/>
                    </a:p>
                  </a:txBody>
                  <a:tcPr/>
                </a:tc>
                <a:tc>
                  <a:txBody>
                    <a:bodyPr/>
                    <a:lstStyle/>
                    <a:p>
                      <a:r>
                        <a:rPr lang="zh-CN" altLang="en-US" dirty="0"/>
                        <a:t>树形</a:t>
                      </a:r>
                      <a:r>
                        <a:rPr lang="en-US" altLang="zh-CN" dirty="0" err="1"/>
                        <a:t>dp</a:t>
                      </a:r>
                      <a:r>
                        <a:rPr lang="zh-CN" altLang="en-US" dirty="0"/>
                        <a:t>，计数</a:t>
                      </a:r>
                    </a:p>
                  </a:txBody>
                  <a:tcPr/>
                </a:tc>
                <a:extLst>
                  <a:ext uri="{0D108BD9-81ED-4DB2-BD59-A6C34878D82A}">
                    <a16:rowId xmlns:a16="http://schemas.microsoft.com/office/drawing/2014/main" val="1684182286"/>
                  </a:ext>
                </a:extLst>
              </a:tr>
              <a:tr h="370840">
                <a:tc>
                  <a:txBody>
                    <a:bodyPr/>
                    <a:lstStyle/>
                    <a:p>
                      <a:r>
                        <a:rPr lang="en-US" altLang="zh-CN" dirty="0"/>
                        <a:t>L </a:t>
                      </a:r>
                      <a:r>
                        <a:rPr lang="zh-CN" altLang="en-US" dirty="0"/>
                        <a:t>还会再见吗？</a:t>
                      </a:r>
                    </a:p>
                  </a:txBody>
                  <a:tcPr/>
                </a:tc>
                <a:tc>
                  <a:txBody>
                    <a:bodyPr/>
                    <a:lstStyle/>
                    <a:p>
                      <a:r>
                        <a:rPr lang="zh-CN" altLang="en-US" dirty="0"/>
                        <a:t>银牌</a:t>
                      </a:r>
                      <a:r>
                        <a:rPr lang="en-US" altLang="zh-CN" dirty="0"/>
                        <a:t>+</a:t>
                      </a:r>
                      <a:endParaRPr lang="zh-CN" altLang="en-US" dirty="0"/>
                    </a:p>
                  </a:txBody>
                  <a:tcPr/>
                </a:tc>
                <a:tc>
                  <a:txBody>
                    <a:bodyPr/>
                    <a:lstStyle/>
                    <a:p>
                      <a:r>
                        <a:rPr lang="zh-CN" altLang="en-US" dirty="0"/>
                        <a:t>虚树</a:t>
                      </a:r>
                      <a:r>
                        <a:rPr lang="en-US" altLang="zh-CN" dirty="0"/>
                        <a:t>+</a:t>
                      </a:r>
                      <a:r>
                        <a:rPr lang="zh-CN" altLang="en-US" dirty="0"/>
                        <a:t>树形</a:t>
                      </a:r>
                      <a:r>
                        <a:rPr lang="en-US" altLang="zh-CN" dirty="0" err="1"/>
                        <a:t>dp</a:t>
                      </a:r>
                      <a:r>
                        <a:rPr lang="en-US" altLang="zh-CN" dirty="0"/>
                        <a:t>+</a:t>
                      </a:r>
                      <a:r>
                        <a:rPr lang="zh-CN" altLang="en-US" dirty="0"/>
                        <a:t>最短路</a:t>
                      </a:r>
                    </a:p>
                  </a:txBody>
                  <a:tcPr/>
                </a:tc>
                <a:extLst>
                  <a:ext uri="{0D108BD9-81ED-4DB2-BD59-A6C34878D82A}">
                    <a16:rowId xmlns:a16="http://schemas.microsoft.com/office/drawing/2014/main" val="3714166760"/>
                  </a:ext>
                </a:extLst>
              </a:tr>
            </a:tbl>
          </a:graphicData>
        </a:graphic>
      </p:graphicFrame>
    </p:spTree>
    <p:extLst>
      <p:ext uri="{BB962C8B-B14F-4D97-AF65-F5344CB8AC3E}">
        <p14:creationId xmlns:p14="http://schemas.microsoft.com/office/powerpoint/2010/main" val="2104308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扩展：输出</a:t>
            </a:r>
            <a:r>
              <a:rPr lang="en-US" altLang="zh-CN" dirty="0"/>
              <a:t>n</a:t>
            </a:r>
            <a:r>
              <a:rPr lang="zh-CN" altLang="en-US" dirty="0"/>
              <a:t>个数中选</a:t>
            </a:r>
            <a:r>
              <a:rPr lang="en-US" altLang="zh-CN" dirty="0"/>
              <a:t>M</a:t>
            </a:r>
            <a:r>
              <a:rPr lang="zh-CN" altLang="en-US" dirty="0"/>
              <a:t>个的组合</a:t>
            </a:r>
          </a:p>
        </p:txBody>
      </p:sp>
      <p:sp>
        <p:nvSpPr>
          <p:cNvPr id="3" name="内容占位符 2"/>
          <p:cNvSpPr>
            <a:spLocks noGrp="1"/>
          </p:cNvSpPr>
          <p:nvPr>
            <p:ph idx="1"/>
          </p:nvPr>
        </p:nvSpPr>
        <p:spPr/>
        <p:txBody>
          <a:bodyPr numCol="3">
            <a:normAutofit/>
          </a:bodyPr>
          <a:lstStyle/>
          <a:p>
            <a:r>
              <a:rPr lang="en-US" altLang="zh-CN" dirty="0"/>
              <a:t>N=5 M=3</a:t>
            </a:r>
          </a:p>
          <a:p>
            <a:r>
              <a:rPr lang="en-US" altLang="zh-CN" dirty="0"/>
              <a:t>1 2 3</a:t>
            </a:r>
          </a:p>
          <a:p>
            <a:r>
              <a:rPr lang="en-US" altLang="zh-CN" dirty="0"/>
              <a:t>1 2 4</a:t>
            </a:r>
          </a:p>
          <a:p>
            <a:r>
              <a:rPr lang="en-US" altLang="zh-CN" dirty="0"/>
              <a:t>1 2 5</a:t>
            </a:r>
          </a:p>
          <a:p>
            <a:r>
              <a:rPr lang="en-US" altLang="zh-CN" dirty="0"/>
              <a:t>1 3 4</a:t>
            </a:r>
          </a:p>
          <a:p>
            <a:endParaRPr lang="en-US" altLang="zh-CN" dirty="0"/>
          </a:p>
          <a:p>
            <a:r>
              <a:rPr lang="en-US" altLang="zh-CN" dirty="0"/>
              <a:t>1 3 4</a:t>
            </a:r>
          </a:p>
          <a:p>
            <a:r>
              <a:rPr lang="en-US" altLang="zh-CN" dirty="0"/>
              <a:t>1 4 5</a:t>
            </a:r>
          </a:p>
          <a:p>
            <a:r>
              <a:rPr lang="en-US" altLang="zh-CN" dirty="0"/>
              <a:t>2 3 4</a:t>
            </a:r>
          </a:p>
          <a:p>
            <a:r>
              <a:rPr lang="en-US" altLang="zh-CN" dirty="0"/>
              <a:t>2 3 5</a:t>
            </a:r>
          </a:p>
          <a:p>
            <a:endParaRPr lang="en-US" altLang="zh-CN" dirty="0"/>
          </a:p>
          <a:p>
            <a:r>
              <a:rPr lang="en-US" altLang="zh-CN" dirty="0"/>
              <a:t>2 4 5</a:t>
            </a:r>
          </a:p>
          <a:p>
            <a:r>
              <a:rPr lang="en-US" altLang="zh-CN" dirty="0"/>
              <a:t>3 4 5</a:t>
            </a:r>
          </a:p>
          <a:p>
            <a:endParaRPr lang="en-US" altLang="zh-CN" dirty="0"/>
          </a:p>
        </p:txBody>
      </p:sp>
    </p:spTree>
    <p:extLst>
      <p:ext uri="{BB962C8B-B14F-4D97-AF65-F5344CB8AC3E}">
        <p14:creationId xmlns:p14="http://schemas.microsoft.com/office/powerpoint/2010/main" val="8204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additive="base">
                                        <p:cTn id="6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 calcmode="lin" valueType="num">
                                      <p:cBhvr additive="base">
                                        <p:cTn id="6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22529"/>
          <p:cNvSpPr>
            <a:spLocks noGrp="1" noChangeArrowheads="1"/>
          </p:cNvSpPr>
          <p:nvPr>
            <p:ph type="title"/>
          </p:nvPr>
        </p:nvSpPr>
        <p:spPr/>
        <p:txBody>
          <a:bodyPr/>
          <a:lstStyle/>
          <a:p>
            <a:r>
              <a:rPr lang="zh-CN" altLang="en-US" dirty="0"/>
              <a:t>广度优先搜索（</a:t>
            </a:r>
            <a:r>
              <a:rPr lang="en-US" altLang="zh-CN" dirty="0"/>
              <a:t>B</a:t>
            </a:r>
            <a:r>
              <a:rPr lang="zh-CN" altLang="en-US" dirty="0"/>
              <a:t>fs）</a:t>
            </a:r>
          </a:p>
        </p:txBody>
      </p:sp>
      <p:sp>
        <p:nvSpPr>
          <p:cNvPr id="21506" name="文本占位符 22530"/>
          <p:cNvSpPr>
            <a:spLocks noGrp="1" noChangeArrowheads="1"/>
          </p:cNvSpPr>
          <p:nvPr>
            <p:ph idx="1"/>
          </p:nvPr>
        </p:nvSpPr>
        <p:spPr/>
        <p:txBody>
          <a:bodyPr>
            <a:normAutofit/>
          </a:bodyPr>
          <a:lstStyle/>
          <a:p>
            <a:r>
              <a:rPr lang="zh-CN" altLang="en-US" b="1" dirty="0"/>
              <a:t>广搜总是每次都把离上一状态最近的状态用一个队列记录下来；</a:t>
            </a:r>
            <a:endParaRPr lang="en-US" altLang="zh-CN" b="1" dirty="0"/>
          </a:p>
          <a:p>
            <a:r>
              <a:rPr lang="zh-CN" altLang="en-US" b="1" dirty="0"/>
              <a:t>记录之后，检查队列是否为空，如果不为空，就讲队首元素弹出，并且以这个状态为“根节点”进行广度优先搜索。</a:t>
            </a:r>
            <a:endParaRPr lang="en-US" altLang="zh-CN" b="1" dirty="0"/>
          </a:p>
          <a:p>
            <a:r>
              <a:rPr lang="zh-CN" altLang="en-US" b="1" dirty="0"/>
              <a:t>直到整个队列为空为止。</a:t>
            </a:r>
          </a:p>
        </p:txBody>
      </p:sp>
      <p:sp>
        <p:nvSpPr>
          <p:cNvPr id="5" name="椭圆 4">
            <a:extLst>
              <a:ext uri="{FF2B5EF4-FFF2-40B4-BE49-F238E27FC236}">
                <a16:creationId xmlns:a16="http://schemas.microsoft.com/office/drawing/2014/main" id="{F87FAFFE-51D2-4742-BE9E-99654717004D}"/>
              </a:ext>
            </a:extLst>
          </p:cNvPr>
          <p:cNvSpPr/>
          <p:nvPr/>
        </p:nvSpPr>
        <p:spPr>
          <a:xfrm>
            <a:off x="6869591" y="3683607"/>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6" name="椭圆 5">
            <a:extLst>
              <a:ext uri="{FF2B5EF4-FFF2-40B4-BE49-F238E27FC236}">
                <a16:creationId xmlns:a16="http://schemas.microsoft.com/office/drawing/2014/main" id="{1B0682A1-3774-4D00-812A-CD93BB2E10E7}"/>
              </a:ext>
            </a:extLst>
          </p:cNvPr>
          <p:cNvSpPr/>
          <p:nvPr/>
        </p:nvSpPr>
        <p:spPr>
          <a:xfrm>
            <a:off x="6869591" y="4682544"/>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7" name="椭圆 6">
            <a:extLst>
              <a:ext uri="{FF2B5EF4-FFF2-40B4-BE49-F238E27FC236}">
                <a16:creationId xmlns:a16="http://schemas.microsoft.com/office/drawing/2014/main" id="{932B27D1-E03B-4D90-B147-EFB2B25C5144}"/>
              </a:ext>
            </a:extLst>
          </p:cNvPr>
          <p:cNvSpPr/>
          <p:nvPr/>
        </p:nvSpPr>
        <p:spPr>
          <a:xfrm>
            <a:off x="7874074" y="5819162"/>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sp>
        <p:nvSpPr>
          <p:cNvPr id="8" name="椭圆 7">
            <a:extLst>
              <a:ext uri="{FF2B5EF4-FFF2-40B4-BE49-F238E27FC236}">
                <a16:creationId xmlns:a16="http://schemas.microsoft.com/office/drawing/2014/main" id="{505C1BA0-FA5F-46B3-BCF0-7E289700B0B2}"/>
              </a:ext>
            </a:extLst>
          </p:cNvPr>
          <p:cNvSpPr/>
          <p:nvPr/>
        </p:nvSpPr>
        <p:spPr>
          <a:xfrm>
            <a:off x="6766824" y="5833729"/>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sp>
        <p:nvSpPr>
          <p:cNvPr id="9" name="椭圆 8">
            <a:extLst>
              <a:ext uri="{FF2B5EF4-FFF2-40B4-BE49-F238E27FC236}">
                <a16:creationId xmlns:a16="http://schemas.microsoft.com/office/drawing/2014/main" id="{2B70EC42-9A78-40E8-9CEA-FD7DD39B53C7}"/>
              </a:ext>
            </a:extLst>
          </p:cNvPr>
          <p:cNvSpPr/>
          <p:nvPr/>
        </p:nvSpPr>
        <p:spPr>
          <a:xfrm>
            <a:off x="5616910" y="5833730"/>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0" name="椭圆 9">
            <a:extLst>
              <a:ext uri="{FF2B5EF4-FFF2-40B4-BE49-F238E27FC236}">
                <a16:creationId xmlns:a16="http://schemas.microsoft.com/office/drawing/2014/main" id="{88A2F336-A4D8-4241-9D4B-C0C5E5A4CFFB}"/>
              </a:ext>
            </a:extLst>
          </p:cNvPr>
          <p:cNvSpPr/>
          <p:nvPr/>
        </p:nvSpPr>
        <p:spPr>
          <a:xfrm>
            <a:off x="7977734" y="4682543"/>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1" name="椭圆 10">
            <a:extLst>
              <a:ext uri="{FF2B5EF4-FFF2-40B4-BE49-F238E27FC236}">
                <a16:creationId xmlns:a16="http://schemas.microsoft.com/office/drawing/2014/main" id="{971EBFDB-D041-43DF-9280-8AB68189DEBD}"/>
              </a:ext>
            </a:extLst>
          </p:cNvPr>
          <p:cNvSpPr/>
          <p:nvPr/>
        </p:nvSpPr>
        <p:spPr>
          <a:xfrm>
            <a:off x="5615627" y="4682544"/>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12" name="椭圆 11">
            <a:extLst>
              <a:ext uri="{FF2B5EF4-FFF2-40B4-BE49-F238E27FC236}">
                <a16:creationId xmlns:a16="http://schemas.microsoft.com/office/drawing/2014/main" id="{D88914FF-8A5C-4E6C-90A1-752BC255A3B1}"/>
              </a:ext>
            </a:extLst>
          </p:cNvPr>
          <p:cNvSpPr/>
          <p:nvPr/>
        </p:nvSpPr>
        <p:spPr>
          <a:xfrm>
            <a:off x="4999911" y="5833731"/>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3" name="椭圆 12">
            <a:extLst>
              <a:ext uri="{FF2B5EF4-FFF2-40B4-BE49-F238E27FC236}">
                <a16:creationId xmlns:a16="http://schemas.microsoft.com/office/drawing/2014/main" id="{3D099F7C-F857-4707-B97E-4ACD976C5251}"/>
              </a:ext>
            </a:extLst>
          </p:cNvPr>
          <p:cNvSpPr/>
          <p:nvPr/>
        </p:nvSpPr>
        <p:spPr>
          <a:xfrm>
            <a:off x="7300333" y="5833728"/>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sp>
        <p:nvSpPr>
          <p:cNvPr id="14" name="椭圆 13">
            <a:extLst>
              <a:ext uri="{FF2B5EF4-FFF2-40B4-BE49-F238E27FC236}">
                <a16:creationId xmlns:a16="http://schemas.microsoft.com/office/drawing/2014/main" id="{D7BD2586-E319-45C8-944D-E37D1556D734}"/>
              </a:ext>
            </a:extLst>
          </p:cNvPr>
          <p:cNvSpPr/>
          <p:nvPr/>
        </p:nvSpPr>
        <p:spPr>
          <a:xfrm>
            <a:off x="6145979" y="5843976"/>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15" name="椭圆 14">
            <a:extLst>
              <a:ext uri="{FF2B5EF4-FFF2-40B4-BE49-F238E27FC236}">
                <a16:creationId xmlns:a16="http://schemas.microsoft.com/office/drawing/2014/main" id="{1A3DBE6B-F46B-4BCF-878A-2604E1F4AD8C}"/>
              </a:ext>
            </a:extLst>
          </p:cNvPr>
          <p:cNvSpPr/>
          <p:nvPr/>
        </p:nvSpPr>
        <p:spPr>
          <a:xfrm>
            <a:off x="8516855" y="5843976"/>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cxnSp>
        <p:nvCxnSpPr>
          <p:cNvPr id="16" name="直接连接符 15">
            <a:extLst>
              <a:ext uri="{FF2B5EF4-FFF2-40B4-BE49-F238E27FC236}">
                <a16:creationId xmlns:a16="http://schemas.microsoft.com/office/drawing/2014/main" id="{1084C82F-5E57-4EDB-B6C9-23C907F08054}"/>
              </a:ext>
            </a:extLst>
          </p:cNvPr>
          <p:cNvCxnSpPr>
            <a:stCxn id="5" idx="4"/>
            <a:endCxn id="11" idx="0"/>
          </p:cNvCxnSpPr>
          <p:nvPr/>
        </p:nvCxnSpPr>
        <p:spPr>
          <a:xfrm flipH="1">
            <a:off x="5827300" y="4106952"/>
            <a:ext cx="1253964" cy="57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C67E926-E14C-4B1A-85F9-B29C401F02B3}"/>
              </a:ext>
            </a:extLst>
          </p:cNvPr>
          <p:cNvCxnSpPr>
            <a:cxnSpLocks/>
            <a:stCxn id="5" idx="4"/>
            <a:endCxn id="6" idx="0"/>
          </p:cNvCxnSpPr>
          <p:nvPr/>
        </p:nvCxnSpPr>
        <p:spPr>
          <a:xfrm>
            <a:off x="7081264" y="4106952"/>
            <a:ext cx="0" cy="575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232A96C-88F6-46BF-A9F8-E915E891C497}"/>
              </a:ext>
            </a:extLst>
          </p:cNvPr>
          <p:cNvCxnSpPr>
            <a:cxnSpLocks/>
            <a:stCxn id="5" idx="4"/>
            <a:endCxn id="10" idx="0"/>
          </p:cNvCxnSpPr>
          <p:nvPr/>
        </p:nvCxnSpPr>
        <p:spPr>
          <a:xfrm>
            <a:off x="7081264" y="4106952"/>
            <a:ext cx="1108143" cy="5755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F02784F-0260-4CA4-8EDD-719461A65991}"/>
              </a:ext>
            </a:extLst>
          </p:cNvPr>
          <p:cNvCxnSpPr>
            <a:stCxn id="11" idx="4"/>
            <a:endCxn id="9" idx="0"/>
          </p:cNvCxnSpPr>
          <p:nvPr/>
        </p:nvCxnSpPr>
        <p:spPr>
          <a:xfrm>
            <a:off x="5827300" y="5105889"/>
            <a:ext cx="1283" cy="727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06DABEF4-12F4-4E0F-8BC6-EF6DAB9B6CA9}"/>
              </a:ext>
            </a:extLst>
          </p:cNvPr>
          <p:cNvCxnSpPr>
            <a:stCxn id="11" idx="4"/>
            <a:endCxn id="14" idx="0"/>
          </p:cNvCxnSpPr>
          <p:nvPr/>
        </p:nvCxnSpPr>
        <p:spPr>
          <a:xfrm>
            <a:off x="5827300" y="5105889"/>
            <a:ext cx="530352" cy="738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2094531-04FD-46AC-A085-7131921FFB86}"/>
              </a:ext>
            </a:extLst>
          </p:cNvPr>
          <p:cNvCxnSpPr>
            <a:stCxn id="6" idx="4"/>
            <a:endCxn id="8" idx="0"/>
          </p:cNvCxnSpPr>
          <p:nvPr/>
        </p:nvCxnSpPr>
        <p:spPr>
          <a:xfrm flipH="1">
            <a:off x="6978497" y="5105889"/>
            <a:ext cx="102767" cy="72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DBCE491-815D-42EE-A8D6-A4FD637A2815}"/>
              </a:ext>
            </a:extLst>
          </p:cNvPr>
          <p:cNvCxnSpPr>
            <a:stCxn id="6" idx="4"/>
            <a:endCxn id="13" idx="0"/>
          </p:cNvCxnSpPr>
          <p:nvPr/>
        </p:nvCxnSpPr>
        <p:spPr>
          <a:xfrm>
            <a:off x="7081264" y="5105889"/>
            <a:ext cx="430742" cy="727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4948786-F537-4495-AE21-9B5725D141C5}"/>
              </a:ext>
            </a:extLst>
          </p:cNvPr>
          <p:cNvCxnSpPr>
            <a:cxnSpLocks/>
            <a:stCxn id="10" idx="4"/>
            <a:endCxn id="7" idx="0"/>
          </p:cNvCxnSpPr>
          <p:nvPr/>
        </p:nvCxnSpPr>
        <p:spPr>
          <a:xfrm flipH="1">
            <a:off x="8085747" y="5105888"/>
            <a:ext cx="103660" cy="7132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37B42FD1-E120-4FD4-94AF-2D565453E932}"/>
              </a:ext>
            </a:extLst>
          </p:cNvPr>
          <p:cNvCxnSpPr>
            <a:stCxn id="10" idx="4"/>
            <a:endCxn id="15" idx="0"/>
          </p:cNvCxnSpPr>
          <p:nvPr/>
        </p:nvCxnSpPr>
        <p:spPr>
          <a:xfrm>
            <a:off x="8189407" y="5105888"/>
            <a:ext cx="539121" cy="738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71457AB-E98E-401C-B462-9C54D85FF20A}"/>
              </a:ext>
            </a:extLst>
          </p:cNvPr>
          <p:cNvCxnSpPr>
            <a:stCxn id="11" idx="4"/>
            <a:endCxn id="12" idx="0"/>
          </p:cNvCxnSpPr>
          <p:nvPr/>
        </p:nvCxnSpPr>
        <p:spPr>
          <a:xfrm flipH="1">
            <a:off x="5211584" y="5105889"/>
            <a:ext cx="615716" cy="72784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03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anim calcmode="lin" valueType="num">
                                      <p:cBhvr additive="base">
                                        <p:cTn id="7" dur="500" fill="hold"/>
                                        <p:tgtEl>
                                          <p:spTgt spid="2150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506">
                                            <p:txEl>
                                              <p:pRg st="1" end="1"/>
                                            </p:txEl>
                                          </p:spTgt>
                                        </p:tgtEl>
                                        <p:attrNameLst>
                                          <p:attrName>style.visibility</p:attrName>
                                        </p:attrNameLst>
                                      </p:cBhvr>
                                      <p:to>
                                        <p:strVal val="visible"/>
                                      </p:to>
                                    </p:set>
                                    <p:anim calcmode="lin" valueType="num">
                                      <p:cBhvr additive="base">
                                        <p:cTn id="13" dur="500" fill="hold"/>
                                        <p:tgtEl>
                                          <p:spTgt spid="2150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5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506">
                                            <p:txEl>
                                              <p:pRg st="2" end="2"/>
                                            </p:txEl>
                                          </p:spTgt>
                                        </p:tgtEl>
                                        <p:attrNameLst>
                                          <p:attrName>style.visibility</p:attrName>
                                        </p:attrNameLst>
                                      </p:cBhvr>
                                      <p:to>
                                        <p:strVal val="visible"/>
                                      </p:to>
                                    </p:set>
                                    <p:anim calcmode="lin" valueType="num">
                                      <p:cBhvr additive="base">
                                        <p:cTn id="19" dur="500" fill="hold"/>
                                        <p:tgtEl>
                                          <p:spTgt spid="2150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50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ppt_x"/>
                                          </p:val>
                                        </p:tav>
                                        <p:tav tm="100000">
                                          <p:val>
                                            <p:strVal val="#ppt_x"/>
                                          </p:val>
                                        </p:tav>
                                      </p:tavLst>
                                    </p:anim>
                                    <p:anim calcmode="lin" valueType="num">
                                      <p:cBhvr additive="base">
                                        <p:cTn id="66" dur="500" fill="hold"/>
                                        <p:tgtEl>
                                          <p:spTgt spid="1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ppt_x"/>
                                          </p:val>
                                        </p:tav>
                                        <p:tav tm="100000">
                                          <p:val>
                                            <p:strVal val="#ppt_x"/>
                                          </p:val>
                                        </p:tav>
                                      </p:tavLst>
                                    </p:anim>
                                    <p:anim calcmode="lin" valueType="num">
                                      <p:cBhvr additive="base">
                                        <p:cTn id="70" dur="500" fill="hold"/>
                                        <p:tgtEl>
                                          <p:spTgt spid="16"/>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ppt_x"/>
                                          </p:val>
                                        </p:tav>
                                        <p:tav tm="100000">
                                          <p:val>
                                            <p:strVal val="#ppt_x"/>
                                          </p:val>
                                        </p:tav>
                                      </p:tavLst>
                                    </p:anim>
                                    <p:anim calcmode="lin" valueType="num">
                                      <p:cBhvr additive="base">
                                        <p:cTn id="74" dur="500" fill="hold"/>
                                        <p:tgtEl>
                                          <p:spTgt spid="17"/>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ppt_x"/>
                                          </p:val>
                                        </p:tav>
                                        <p:tav tm="100000">
                                          <p:val>
                                            <p:strVal val="#ppt_x"/>
                                          </p:val>
                                        </p:tav>
                                      </p:tavLst>
                                    </p:anim>
                                    <p:anim calcmode="lin" valueType="num">
                                      <p:cBhvr additive="base">
                                        <p:cTn id="78" dur="500" fill="hold"/>
                                        <p:tgtEl>
                                          <p:spTgt spid="1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fill="hold"/>
                                        <p:tgtEl>
                                          <p:spTgt spid="19"/>
                                        </p:tgtEl>
                                        <p:attrNameLst>
                                          <p:attrName>ppt_x</p:attrName>
                                        </p:attrNameLst>
                                      </p:cBhvr>
                                      <p:tavLst>
                                        <p:tav tm="0">
                                          <p:val>
                                            <p:strVal val="#ppt_x"/>
                                          </p:val>
                                        </p:tav>
                                        <p:tav tm="100000">
                                          <p:val>
                                            <p:strVal val="#ppt_x"/>
                                          </p:val>
                                        </p:tav>
                                      </p:tavLst>
                                    </p:anim>
                                    <p:anim calcmode="lin" valueType="num">
                                      <p:cBhvr additive="base">
                                        <p:cTn id="82" dur="500" fill="hold"/>
                                        <p:tgtEl>
                                          <p:spTgt spid="1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fill="hold"/>
                                        <p:tgtEl>
                                          <p:spTgt spid="20"/>
                                        </p:tgtEl>
                                        <p:attrNameLst>
                                          <p:attrName>ppt_x</p:attrName>
                                        </p:attrNameLst>
                                      </p:cBhvr>
                                      <p:tavLst>
                                        <p:tav tm="0">
                                          <p:val>
                                            <p:strVal val="#ppt_x"/>
                                          </p:val>
                                        </p:tav>
                                        <p:tav tm="100000">
                                          <p:val>
                                            <p:strVal val="#ppt_x"/>
                                          </p:val>
                                        </p:tav>
                                      </p:tavLst>
                                    </p:anim>
                                    <p:anim calcmode="lin" valueType="num">
                                      <p:cBhvr additive="base">
                                        <p:cTn id="86" dur="500" fill="hold"/>
                                        <p:tgtEl>
                                          <p:spTgt spid="20"/>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additive="base">
                                        <p:cTn id="89" dur="500" fill="hold"/>
                                        <p:tgtEl>
                                          <p:spTgt spid="21"/>
                                        </p:tgtEl>
                                        <p:attrNameLst>
                                          <p:attrName>ppt_x</p:attrName>
                                        </p:attrNameLst>
                                      </p:cBhvr>
                                      <p:tavLst>
                                        <p:tav tm="0">
                                          <p:val>
                                            <p:strVal val="#ppt_x"/>
                                          </p:val>
                                        </p:tav>
                                        <p:tav tm="100000">
                                          <p:val>
                                            <p:strVal val="#ppt_x"/>
                                          </p:val>
                                        </p:tav>
                                      </p:tavLst>
                                    </p:anim>
                                    <p:anim calcmode="lin" valueType="num">
                                      <p:cBhvr additive="base">
                                        <p:cTn id="90" dur="500" fill="hold"/>
                                        <p:tgtEl>
                                          <p:spTgt spid="2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2"/>
                                        </p:tgtEl>
                                        <p:attrNameLst>
                                          <p:attrName>style.visibility</p:attrName>
                                        </p:attrNameLst>
                                      </p:cBhvr>
                                      <p:to>
                                        <p:strVal val="visible"/>
                                      </p:to>
                                    </p:set>
                                    <p:anim calcmode="lin" valueType="num">
                                      <p:cBhvr additive="base">
                                        <p:cTn id="93" dur="500" fill="hold"/>
                                        <p:tgtEl>
                                          <p:spTgt spid="22"/>
                                        </p:tgtEl>
                                        <p:attrNameLst>
                                          <p:attrName>ppt_x</p:attrName>
                                        </p:attrNameLst>
                                      </p:cBhvr>
                                      <p:tavLst>
                                        <p:tav tm="0">
                                          <p:val>
                                            <p:strVal val="#ppt_x"/>
                                          </p:val>
                                        </p:tav>
                                        <p:tav tm="100000">
                                          <p:val>
                                            <p:strVal val="#ppt_x"/>
                                          </p:val>
                                        </p:tav>
                                      </p:tavLst>
                                    </p:anim>
                                    <p:anim calcmode="lin" valueType="num">
                                      <p:cBhvr additive="base">
                                        <p:cTn id="94" dur="500" fill="hold"/>
                                        <p:tgtEl>
                                          <p:spTgt spid="22"/>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additive="base">
                                        <p:cTn id="97" dur="500" fill="hold"/>
                                        <p:tgtEl>
                                          <p:spTgt spid="23"/>
                                        </p:tgtEl>
                                        <p:attrNameLst>
                                          <p:attrName>ppt_x</p:attrName>
                                        </p:attrNameLst>
                                      </p:cBhvr>
                                      <p:tavLst>
                                        <p:tav tm="0">
                                          <p:val>
                                            <p:strVal val="#ppt_x"/>
                                          </p:val>
                                        </p:tav>
                                        <p:tav tm="100000">
                                          <p:val>
                                            <p:strVal val="#ppt_x"/>
                                          </p:val>
                                        </p:tav>
                                      </p:tavLst>
                                    </p:anim>
                                    <p:anim calcmode="lin" valueType="num">
                                      <p:cBhvr additive="base">
                                        <p:cTn id="98" dur="500" fill="hold"/>
                                        <p:tgtEl>
                                          <p:spTgt spid="23"/>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24"/>
                                        </p:tgtEl>
                                        <p:attrNameLst>
                                          <p:attrName>style.visibility</p:attrName>
                                        </p:attrNameLst>
                                      </p:cBhvr>
                                      <p:to>
                                        <p:strVal val="visible"/>
                                      </p:to>
                                    </p:set>
                                    <p:anim calcmode="lin" valueType="num">
                                      <p:cBhvr additive="base">
                                        <p:cTn id="101" dur="500" fill="hold"/>
                                        <p:tgtEl>
                                          <p:spTgt spid="24"/>
                                        </p:tgtEl>
                                        <p:attrNameLst>
                                          <p:attrName>ppt_x</p:attrName>
                                        </p:attrNameLst>
                                      </p:cBhvr>
                                      <p:tavLst>
                                        <p:tav tm="0">
                                          <p:val>
                                            <p:strVal val="#ppt_x"/>
                                          </p:val>
                                        </p:tav>
                                        <p:tav tm="100000">
                                          <p:val>
                                            <p:strVal val="#ppt_x"/>
                                          </p:val>
                                        </p:tav>
                                      </p:tavLst>
                                    </p:anim>
                                    <p:anim calcmode="lin" valueType="num">
                                      <p:cBhvr additive="base">
                                        <p:cTn id="102" dur="500" fill="hold"/>
                                        <p:tgtEl>
                                          <p:spTgt spid="24"/>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additive="base">
                                        <p:cTn id="105" dur="500" fill="hold"/>
                                        <p:tgtEl>
                                          <p:spTgt spid="25"/>
                                        </p:tgtEl>
                                        <p:attrNameLst>
                                          <p:attrName>ppt_x</p:attrName>
                                        </p:attrNameLst>
                                      </p:cBhvr>
                                      <p:tavLst>
                                        <p:tav tm="0">
                                          <p:val>
                                            <p:strVal val="#ppt_x"/>
                                          </p:val>
                                        </p:tav>
                                        <p:tav tm="100000">
                                          <p:val>
                                            <p:strVal val="#ppt_x"/>
                                          </p:val>
                                        </p:tav>
                                      </p:tavLst>
                                    </p:anim>
                                    <p:anim calcmode="lin" valueType="num">
                                      <p:cBhvr additive="base">
                                        <p:cTn id="10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build="p"/>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F4F13-9F4D-4654-A793-426E51E1F448}"/>
              </a:ext>
            </a:extLst>
          </p:cNvPr>
          <p:cNvSpPr>
            <a:spLocks noGrp="1"/>
          </p:cNvSpPr>
          <p:nvPr>
            <p:ph type="title"/>
          </p:nvPr>
        </p:nvSpPr>
        <p:spPr/>
        <p:txBody>
          <a:bodyPr/>
          <a:lstStyle/>
          <a:p>
            <a:r>
              <a:rPr lang="zh-CN" altLang="en-US" dirty="0"/>
              <a:t>例</a:t>
            </a:r>
            <a:r>
              <a:rPr lang="en-US" altLang="zh-CN" dirty="0"/>
              <a:t>1</a:t>
            </a:r>
            <a:r>
              <a:rPr lang="zh-CN" altLang="en-US" dirty="0"/>
              <a:t>：走迷宫</a:t>
            </a:r>
          </a:p>
        </p:txBody>
      </p:sp>
      <p:sp>
        <p:nvSpPr>
          <p:cNvPr id="3" name="文本占位符 2">
            <a:extLst>
              <a:ext uri="{FF2B5EF4-FFF2-40B4-BE49-F238E27FC236}">
                <a16:creationId xmlns:a16="http://schemas.microsoft.com/office/drawing/2014/main" id="{0813FA83-0195-4B5E-8312-83153FFDA45A}"/>
              </a:ext>
            </a:extLst>
          </p:cNvPr>
          <p:cNvSpPr>
            <a:spLocks noGrp="1"/>
          </p:cNvSpPr>
          <p:nvPr>
            <p:ph idx="1"/>
          </p:nvPr>
        </p:nvSpPr>
        <p:spPr/>
        <p:txBody>
          <a:bodyPr/>
          <a:lstStyle/>
          <a:p>
            <a:r>
              <a:rPr lang="zh-CN" altLang="en-US" dirty="0"/>
              <a:t>设有一个</a:t>
            </a:r>
            <a:r>
              <a:rPr lang="en-US" altLang="zh-CN" dirty="0"/>
              <a:t>n*m</a:t>
            </a:r>
            <a:r>
              <a:rPr lang="zh-CN" altLang="en-US" dirty="0"/>
              <a:t>方格的迷宫，即</a:t>
            </a:r>
            <a:r>
              <a:rPr lang="en-US" altLang="zh-CN" dirty="0"/>
              <a:t>n</a:t>
            </a:r>
            <a:r>
              <a:rPr lang="zh-CN" altLang="en-US" dirty="0"/>
              <a:t>行</a:t>
            </a:r>
            <a:r>
              <a:rPr lang="en-US" altLang="zh-CN" dirty="0"/>
              <a:t>m</a:t>
            </a:r>
            <a:r>
              <a:rPr lang="zh-CN" altLang="en-US" dirty="0"/>
              <a:t>列的迷宫。</a:t>
            </a:r>
          </a:p>
          <a:p>
            <a:r>
              <a:rPr lang="zh-CN" altLang="en-US" dirty="0"/>
              <a:t>迷宫格子中分别放有</a:t>
            </a:r>
            <a:r>
              <a:rPr lang="en-US" altLang="zh-CN" dirty="0"/>
              <a:t>0</a:t>
            </a:r>
            <a:r>
              <a:rPr lang="zh-CN" altLang="en-US" dirty="0"/>
              <a:t>和</a:t>
            </a:r>
            <a:r>
              <a:rPr lang="en-US" altLang="zh-CN" dirty="0"/>
              <a:t>1</a:t>
            </a:r>
            <a:r>
              <a:rPr lang="zh-CN" altLang="en-US" dirty="0"/>
              <a:t>，</a:t>
            </a:r>
            <a:r>
              <a:rPr lang="en-US" altLang="zh-CN" dirty="0"/>
              <a:t>1</a:t>
            </a:r>
            <a:r>
              <a:rPr lang="zh-CN" altLang="en-US" dirty="0"/>
              <a:t>表示可通，</a:t>
            </a:r>
            <a:r>
              <a:rPr lang="en-US" altLang="zh-CN" dirty="0"/>
              <a:t>0</a:t>
            </a:r>
            <a:r>
              <a:rPr lang="zh-CN" altLang="en-US" dirty="0"/>
              <a:t>表示不能，</a:t>
            </a:r>
          </a:p>
          <a:p>
            <a:r>
              <a:rPr lang="zh-CN" altLang="en-US" dirty="0"/>
              <a:t>从某点开始，有上下左右四个方向可走，输入起终点坐标问能否走出去</a:t>
            </a:r>
          </a:p>
          <a:p>
            <a:endParaRPr lang="zh-CN" altLang="en-US" dirty="0"/>
          </a:p>
        </p:txBody>
      </p:sp>
    </p:spTree>
    <p:extLst>
      <p:ext uri="{BB962C8B-B14F-4D97-AF65-F5344CB8AC3E}">
        <p14:creationId xmlns:p14="http://schemas.microsoft.com/office/powerpoint/2010/main" val="269704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33793"/>
          <p:cNvSpPr>
            <a:spLocks noGrp="1" noChangeArrowheads="1"/>
          </p:cNvSpPr>
          <p:nvPr>
            <p:ph type="title"/>
          </p:nvPr>
        </p:nvSpPr>
        <p:spPr/>
        <p:txBody>
          <a:bodyPr/>
          <a:lstStyle/>
          <a:p>
            <a:r>
              <a:rPr lang="zh-CN" altLang="en-US" dirty="0"/>
              <a:t>比如这样一个迷宫：</a:t>
            </a:r>
          </a:p>
        </p:txBody>
      </p:sp>
      <p:pic>
        <p:nvPicPr>
          <p:cNvPr id="5" name="内容占位符 10">
            <a:extLst>
              <a:ext uri="{FF2B5EF4-FFF2-40B4-BE49-F238E27FC236}">
                <a16:creationId xmlns:a16="http://schemas.microsoft.com/office/drawing/2014/main" id="{C460E9A9-B092-40D4-ADC8-E40028EB1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8211346" y="1545907"/>
            <a:ext cx="2976122" cy="4729163"/>
          </a:xfrm>
          <a:prstGeom prst="rect">
            <a:avLst/>
          </a:prstGeom>
        </p:spPr>
      </p:pic>
      <p:sp>
        <p:nvSpPr>
          <p:cNvPr id="3" name="内容占位符 2">
            <a:extLst>
              <a:ext uri="{FF2B5EF4-FFF2-40B4-BE49-F238E27FC236}">
                <a16:creationId xmlns:a16="http://schemas.microsoft.com/office/drawing/2014/main" id="{88FF41EC-B6CE-4F5B-B49C-09845266E4AA}"/>
              </a:ext>
            </a:extLst>
          </p:cNvPr>
          <p:cNvSpPr>
            <a:spLocks noGrp="1"/>
          </p:cNvSpPr>
          <p:nvPr>
            <p:ph idx="1"/>
          </p:nvPr>
        </p:nvSpPr>
        <p:spPr/>
        <p:txBody>
          <a:bodyPr/>
          <a:lstStyle/>
          <a:p>
            <a:r>
              <a:rPr lang="en-US" altLang="zh-CN" b="1" dirty="0"/>
              <a:t>6 5</a:t>
            </a:r>
            <a:endParaRPr lang="zh-CN" altLang="en-US" b="1" dirty="0"/>
          </a:p>
          <a:p>
            <a:r>
              <a:rPr lang="en-US" altLang="zh-CN" b="1" dirty="0"/>
              <a:t>1 1 0 1 1</a:t>
            </a:r>
            <a:endParaRPr lang="zh-CN" altLang="en-US" b="1" dirty="0"/>
          </a:p>
          <a:p>
            <a:r>
              <a:rPr lang="en-US" altLang="zh-CN" b="1" dirty="0"/>
              <a:t>1 0 1 1 1</a:t>
            </a:r>
            <a:endParaRPr lang="zh-CN" altLang="en-US" b="1" dirty="0"/>
          </a:p>
          <a:p>
            <a:r>
              <a:rPr lang="en-US" altLang="zh-CN" b="1" dirty="0"/>
              <a:t>1 0 1 0 0</a:t>
            </a:r>
            <a:endParaRPr lang="zh-CN" altLang="en-US" b="1" dirty="0"/>
          </a:p>
          <a:p>
            <a:r>
              <a:rPr lang="en-US" altLang="zh-CN" b="1" dirty="0"/>
              <a:t>1 0 1 1 1</a:t>
            </a:r>
            <a:endParaRPr lang="zh-CN" altLang="en-US" b="1" dirty="0"/>
          </a:p>
          <a:p>
            <a:r>
              <a:rPr lang="en-US" altLang="zh-CN" b="1" dirty="0"/>
              <a:t>1 1 1 0 1</a:t>
            </a:r>
            <a:endParaRPr lang="zh-CN" altLang="en-US" b="1" dirty="0"/>
          </a:p>
          <a:p>
            <a:r>
              <a:rPr lang="en-US" altLang="zh-CN" b="1" dirty="0"/>
              <a:t>1 1 1 1 1</a:t>
            </a:r>
            <a:endParaRPr lang="zh-CN" altLang="en-US" b="1" dirty="0"/>
          </a:p>
          <a:p>
            <a:endParaRPr lang="zh-CN" altLang="en-US" dirty="0"/>
          </a:p>
        </p:txBody>
      </p:sp>
    </p:spTree>
    <p:extLst>
      <p:ext uri="{BB962C8B-B14F-4D97-AF65-F5344CB8AC3E}">
        <p14:creationId xmlns:p14="http://schemas.microsoft.com/office/powerpoint/2010/main" val="420712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34817"/>
          <p:cNvSpPr>
            <a:spLocks noGrp="1" noChangeArrowheads="1"/>
          </p:cNvSpPr>
          <p:nvPr>
            <p:ph type="title"/>
          </p:nvPr>
        </p:nvSpPr>
        <p:spPr/>
        <p:txBody>
          <a:bodyPr/>
          <a:lstStyle/>
          <a:p>
            <a:r>
              <a:rPr lang="zh-CN" altLang="en-US" dirty="0"/>
              <a:t>手工算法</a:t>
            </a:r>
          </a:p>
        </p:txBody>
      </p:sp>
      <p:sp>
        <p:nvSpPr>
          <p:cNvPr id="3" name="内容占位符 2">
            <a:extLst>
              <a:ext uri="{FF2B5EF4-FFF2-40B4-BE49-F238E27FC236}">
                <a16:creationId xmlns:a16="http://schemas.microsoft.com/office/drawing/2014/main" id="{E03F590A-2E36-480F-AD88-FE72092F640A}"/>
              </a:ext>
            </a:extLst>
          </p:cNvPr>
          <p:cNvSpPr>
            <a:spLocks noGrp="1"/>
          </p:cNvSpPr>
          <p:nvPr>
            <p:ph idx="1"/>
          </p:nvPr>
        </p:nvSpPr>
        <p:spPr>
          <a:xfrm>
            <a:off x="838200" y="1825625"/>
            <a:ext cx="5494020" cy="4351338"/>
          </a:xfrm>
        </p:spPr>
        <p:txBody>
          <a:bodyPr>
            <a:normAutofit fontScale="92500"/>
          </a:bodyPr>
          <a:lstStyle/>
          <a:p>
            <a:r>
              <a:rPr lang="zh-CN" altLang="en-US" b="1" dirty="0"/>
              <a:t>从第一节点开始，逐步计算</a:t>
            </a:r>
            <a:endParaRPr lang="en-US" altLang="zh-CN" b="1" dirty="0"/>
          </a:p>
          <a:p>
            <a:r>
              <a:rPr lang="zh-CN" altLang="en-US" b="1" dirty="0"/>
              <a:t>怎么算？</a:t>
            </a:r>
            <a:endParaRPr lang="en-US" altLang="zh-CN" b="1" dirty="0"/>
          </a:p>
          <a:p>
            <a:r>
              <a:rPr lang="zh-CN" altLang="en-US" b="1" dirty="0"/>
              <a:t>建立一个等待处理的节点的队列。</a:t>
            </a:r>
            <a:endParaRPr lang="en-US" altLang="zh-CN" b="1" dirty="0"/>
          </a:p>
          <a:p>
            <a:r>
              <a:rPr lang="zh-CN" altLang="en-US" b="1" dirty="0"/>
              <a:t>先把一步以内能够走到的节点加进来。</a:t>
            </a:r>
            <a:endParaRPr lang="en-US" altLang="zh-CN" b="1" dirty="0"/>
          </a:p>
          <a:p>
            <a:r>
              <a:rPr lang="zh-CN" altLang="en-US" b="1" dirty="0"/>
              <a:t>然后对这个队列的元素进行处理：即从队列中删除这个节点</a:t>
            </a:r>
            <a:r>
              <a:rPr lang="en-US" altLang="zh-CN" b="1" dirty="0"/>
              <a:t>A</a:t>
            </a:r>
            <a:r>
              <a:rPr lang="zh-CN" altLang="en-US" b="1" dirty="0"/>
              <a:t>，然后再把这个节点</a:t>
            </a:r>
            <a:r>
              <a:rPr lang="en-US" altLang="zh-CN" b="1" dirty="0"/>
              <a:t>A</a:t>
            </a:r>
            <a:r>
              <a:rPr lang="zh-CN" altLang="en-US" b="1" dirty="0"/>
              <a:t>的能够一步走到的节点加入队列。</a:t>
            </a:r>
            <a:endParaRPr lang="en-US" altLang="zh-CN" b="1" dirty="0"/>
          </a:p>
          <a:p>
            <a:r>
              <a:rPr lang="zh-CN" altLang="en-US" b="1" dirty="0"/>
              <a:t>直到这个队列空为止。</a:t>
            </a:r>
          </a:p>
          <a:p>
            <a:endParaRPr lang="zh-CN" altLang="en-US" b="1" dirty="0"/>
          </a:p>
        </p:txBody>
      </p:sp>
      <p:pic>
        <p:nvPicPr>
          <p:cNvPr id="7" name="内容占位符 5">
            <a:extLst>
              <a:ext uri="{FF2B5EF4-FFF2-40B4-BE49-F238E27FC236}">
                <a16:creationId xmlns:a16="http://schemas.microsoft.com/office/drawing/2014/main" id="{F3AE05D0-5111-470D-BBA2-87253F1174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7519520" y="1970405"/>
            <a:ext cx="3645199" cy="4351338"/>
          </a:xfrm>
          <a:prstGeom prst="rect">
            <a:avLst/>
          </a:prstGeom>
        </p:spPr>
      </p:pic>
    </p:spTree>
    <p:extLst>
      <p:ext uri="{BB962C8B-B14F-4D97-AF65-F5344CB8AC3E}">
        <p14:creationId xmlns:p14="http://schemas.microsoft.com/office/powerpoint/2010/main" val="98774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91B7C7-769B-4E7F-B5F6-BD877EC1497E}"/>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309138C8-4394-4B55-9DA0-0036CE07183C}"/>
              </a:ext>
            </a:extLst>
          </p:cNvPr>
          <p:cNvSpPr>
            <a:spLocks noGrp="1"/>
          </p:cNvSpPr>
          <p:nvPr>
            <p:ph idx="1"/>
          </p:nvPr>
        </p:nvSpPr>
        <p:spPr>
          <a:xfrm>
            <a:off x="838200" y="1825625"/>
            <a:ext cx="7155180" cy="4351338"/>
          </a:xfrm>
        </p:spPr>
        <p:txBody>
          <a:bodyPr/>
          <a:lstStyle/>
          <a:p>
            <a:r>
              <a:rPr lang="zh-CN" altLang="en-US" b="1" dirty="0"/>
              <a:t>对于坐标的处理方法</a:t>
            </a:r>
          </a:p>
          <a:p>
            <a:r>
              <a:rPr lang="zh-CN" altLang="en-US" b="1" dirty="0"/>
              <a:t>本来是用两个数来表示的坐标</a:t>
            </a:r>
            <a:r>
              <a:rPr lang="en-US" altLang="zh-CN" b="1" dirty="0"/>
              <a:t>(x, y)</a:t>
            </a:r>
            <a:r>
              <a:rPr lang="zh-CN" altLang="en-US" b="1" dirty="0"/>
              <a:t>，可以用一个数来表示。</a:t>
            </a:r>
            <a:endParaRPr lang="en-US" altLang="zh-CN" b="1" dirty="0"/>
          </a:p>
          <a:p>
            <a:r>
              <a:rPr lang="zh-CN" altLang="en-US" b="1" dirty="0"/>
              <a:t>为什么要这样？简便呗！</a:t>
            </a:r>
            <a:endParaRPr lang="en-US" altLang="zh-CN" b="1" dirty="0"/>
          </a:p>
          <a:p>
            <a:r>
              <a:rPr lang="zh-CN" altLang="en-US" b="1" dirty="0"/>
              <a:t>第</a:t>
            </a:r>
            <a:r>
              <a:rPr lang="en-US" altLang="zh-CN" b="1" dirty="0" err="1"/>
              <a:t>i</a:t>
            </a:r>
            <a:r>
              <a:rPr lang="zh-CN" altLang="en-US" b="1" dirty="0"/>
              <a:t>行第</a:t>
            </a:r>
            <a:r>
              <a:rPr lang="en-US" altLang="zh-CN" b="1" dirty="0"/>
              <a:t>j</a:t>
            </a:r>
            <a:r>
              <a:rPr lang="zh-CN" altLang="en-US" b="1" dirty="0"/>
              <a:t>列的格子编号为</a:t>
            </a:r>
            <a:r>
              <a:rPr lang="en-US" altLang="zh-CN" b="1" dirty="0" err="1"/>
              <a:t>i</a:t>
            </a:r>
            <a:r>
              <a:rPr lang="en-US" altLang="zh-CN" b="1" dirty="0"/>
              <a:t>*</a:t>
            </a:r>
            <a:r>
              <a:rPr lang="en-US" altLang="zh-CN" b="1" dirty="0" err="1"/>
              <a:t>m+j</a:t>
            </a:r>
            <a:endParaRPr lang="en-US" altLang="zh-CN" b="1" dirty="0"/>
          </a:p>
          <a:p>
            <a:r>
              <a:rPr lang="zh-CN" altLang="en-US" b="1" dirty="0"/>
              <a:t>（横纵坐标的起点都是0）</a:t>
            </a:r>
            <a:endParaRPr lang="en-US" altLang="zh-CN" b="1" dirty="0"/>
          </a:p>
          <a:p>
            <a:r>
              <a:rPr lang="zh-CN" altLang="en-US" b="1" dirty="0"/>
              <a:t>反之，编号为</a:t>
            </a:r>
            <a:r>
              <a:rPr lang="en-US" altLang="zh-CN" b="1" dirty="0"/>
              <a:t>u</a:t>
            </a:r>
            <a:r>
              <a:rPr lang="zh-CN" altLang="en-US" b="1" dirty="0"/>
              <a:t>的节点，其行号和列号分别为</a:t>
            </a:r>
            <a:r>
              <a:rPr lang="en-US" altLang="zh-CN" b="1" dirty="0"/>
              <a:t>u / m; u % m</a:t>
            </a:r>
            <a:endParaRPr lang="zh-CN" altLang="en-US" b="1" dirty="0"/>
          </a:p>
          <a:p>
            <a:endParaRPr lang="zh-CN" altLang="en-US" dirty="0"/>
          </a:p>
        </p:txBody>
      </p:sp>
      <p:pic>
        <p:nvPicPr>
          <p:cNvPr id="8" name="内容占位符 4">
            <a:extLst>
              <a:ext uri="{FF2B5EF4-FFF2-40B4-BE49-F238E27FC236}">
                <a16:creationId xmlns:a16="http://schemas.microsoft.com/office/drawing/2014/main" id="{19A57A04-C2BB-4049-9D0C-ADB1E4192D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a:xfrm>
            <a:off x="8370344" y="1886585"/>
            <a:ext cx="3619951" cy="4351338"/>
          </a:xfrm>
          <a:prstGeom prst="rect">
            <a:avLst/>
          </a:prstGeom>
        </p:spPr>
      </p:pic>
    </p:spTree>
    <p:extLst>
      <p:ext uri="{BB962C8B-B14F-4D97-AF65-F5344CB8AC3E}">
        <p14:creationId xmlns:p14="http://schemas.microsoft.com/office/powerpoint/2010/main" val="428610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C6EC7F-FE78-28C8-285A-9B22E7C24BB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5526BFA-DD7C-76A6-D42D-DB67948D9380}"/>
              </a:ext>
            </a:extLst>
          </p:cNvPr>
          <p:cNvSpPr>
            <a:spLocks noGrp="1"/>
          </p:cNvSpPr>
          <p:nvPr>
            <p:ph idx="1"/>
          </p:nvPr>
        </p:nvSpPr>
        <p:spPr/>
        <p:txBody>
          <a:bodyPr/>
          <a:lstStyle/>
          <a:p>
            <a:r>
              <a:rPr lang="zh-CN" altLang="en-US" dirty="0"/>
              <a:t>回到这个题，只需要将联通块搜出来，同时把周围一圈标识一下，然后数个数就好</a:t>
            </a:r>
          </a:p>
        </p:txBody>
      </p:sp>
      <p:graphicFrame>
        <p:nvGraphicFramePr>
          <p:cNvPr id="5" name="表格 4">
            <a:extLst>
              <a:ext uri="{FF2B5EF4-FFF2-40B4-BE49-F238E27FC236}">
                <a16:creationId xmlns:a16="http://schemas.microsoft.com/office/drawing/2014/main" id="{017E541C-E75F-2043-282C-99C7ABF4A125}"/>
              </a:ext>
            </a:extLst>
          </p:cNvPr>
          <p:cNvGraphicFramePr>
            <a:graphicFrameLocks noGrp="1"/>
          </p:cNvGraphicFramePr>
          <p:nvPr>
            <p:extLst>
              <p:ext uri="{D42A27DB-BD31-4B8C-83A1-F6EECF244321}">
                <p14:modId xmlns:p14="http://schemas.microsoft.com/office/powerpoint/2010/main" val="1072857047"/>
              </p:ext>
            </p:extLst>
          </p:nvPr>
        </p:nvGraphicFramePr>
        <p:xfrm>
          <a:off x="4370119" y="2541318"/>
          <a:ext cx="4180111" cy="4181903"/>
        </p:xfrm>
        <a:graphic>
          <a:graphicData uri="http://schemas.openxmlformats.org/drawingml/2006/table">
            <a:tbl>
              <a:tblPr>
                <a:tableStyleId>{5C22544A-7EE6-4342-B048-85BDC9FD1C3A}</a:tableStyleId>
              </a:tblPr>
              <a:tblGrid>
                <a:gridCol w="380010">
                  <a:extLst>
                    <a:ext uri="{9D8B030D-6E8A-4147-A177-3AD203B41FA5}">
                      <a16:colId xmlns:a16="http://schemas.microsoft.com/office/drawing/2014/main" val="2701287226"/>
                    </a:ext>
                  </a:extLst>
                </a:gridCol>
                <a:gridCol w="383980">
                  <a:extLst>
                    <a:ext uri="{9D8B030D-6E8A-4147-A177-3AD203B41FA5}">
                      <a16:colId xmlns:a16="http://schemas.microsoft.com/office/drawing/2014/main" val="637500927"/>
                    </a:ext>
                  </a:extLst>
                </a:gridCol>
                <a:gridCol w="376041">
                  <a:extLst>
                    <a:ext uri="{9D8B030D-6E8A-4147-A177-3AD203B41FA5}">
                      <a16:colId xmlns:a16="http://schemas.microsoft.com/office/drawing/2014/main" val="1476521043"/>
                    </a:ext>
                  </a:extLst>
                </a:gridCol>
                <a:gridCol w="380010">
                  <a:extLst>
                    <a:ext uri="{9D8B030D-6E8A-4147-A177-3AD203B41FA5}">
                      <a16:colId xmlns:a16="http://schemas.microsoft.com/office/drawing/2014/main" val="1780948155"/>
                    </a:ext>
                  </a:extLst>
                </a:gridCol>
                <a:gridCol w="380010">
                  <a:extLst>
                    <a:ext uri="{9D8B030D-6E8A-4147-A177-3AD203B41FA5}">
                      <a16:colId xmlns:a16="http://schemas.microsoft.com/office/drawing/2014/main" val="51809164"/>
                    </a:ext>
                  </a:extLst>
                </a:gridCol>
                <a:gridCol w="380010">
                  <a:extLst>
                    <a:ext uri="{9D8B030D-6E8A-4147-A177-3AD203B41FA5}">
                      <a16:colId xmlns:a16="http://schemas.microsoft.com/office/drawing/2014/main" val="2085697097"/>
                    </a:ext>
                  </a:extLst>
                </a:gridCol>
                <a:gridCol w="380010">
                  <a:extLst>
                    <a:ext uri="{9D8B030D-6E8A-4147-A177-3AD203B41FA5}">
                      <a16:colId xmlns:a16="http://schemas.microsoft.com/office/drawing/2014/main" val="4187484024"/>
                    </a:ext>
                  </a:extLst>
                </a:gridCol>
                <a:gridCol w="380010">
                  <a:extLst>
                    <a:ext uri="{9D8B030D-6E8A-4147-A177-3AD203B41FA5}">
                      <a16:colId xmlns:a16="http://schemas.microsoft.com/office/drawing/2014/main" val="2105330910"/>
                    </a:ext>
                  </a:extLst>
                </a:gridCol>
                <a:gridCol w="380010">
                  <a:extLst>
                    <a:ext uri="{9D8B030D-6E8A-4147-A177-3AD203B41FA5}">
                      <a16:colId xmlns:a16="http://schemas.microsoft.com/office/drawing/2014/main" val="3980901869"/>
                    </a:ext>
                  </a:extLst>
                </a:gridCol>
                <a:gridCol w="380010">
                  <a:extLst>
                    <a:ext uri="{9D8B030D-6E8A-4147-A177-3AD203B41FA5}">
                      <a16:colId xmlns:a16="http://schemas.microsoft.com/office/drawing/2014/main" val="2464711147"/>
                    </a:ext>
                  </a:extLst>
                </a:gridCol>
                <a:gridCol w="380010">
                  <a:extLst>
                    <a:ext uri="{9D8B030D-6E8A-4147-A177-3AD203B41FA5}">
                      <a16:colId xmlns:a16="http://schemas.microsoft.com/office/drawing/2014/main" val="1122525954"/>
                    </a:ext>
                  </a:extLst>
                </a:gridCol>
              </a:tblGrid>
              <a:tr h="380173">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solidFill>
                      <a:schemeClr val="accent1"/>
                    </a:solidFill>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641568213"/>
                  </a:ext>
                </a:extLst>
              </a:tr>
              <a:tr h="380173">
                <a:tc>
                  <a:txBody>
                    <a:bodyPr/>
                    <a:lstStyle/>
                    <a:p>
                      <a:endParaRPr lang="zh-CN" altLang="en-US"/>
                    </a:p>
                  </a:txBody>
                  <a:tcPr/>
                </a:tc>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404241105"/>
                  </a:ext>
                </a:extLst>
              </a:tr>
              <a:tr h="380173">
                <a:tc>
                  <a:txBody>
                    <a:bodyPr/>
                    <a:lstStyle/>
                    <a:p>
                      <a:endParaRPr lang="zh-CN" altLang="en-US"/>
                    </a:p>
                  </a:txBody>
                  <a:tcPr/>
                </a:tc>
                <a:tc>
                  <a:txBody>
                    <a:bodyPr/>
                    <a:lstStyle/>
                    <a:p>
                      <a:endParaRPr lang="zh-CN" altLang="en-US"/>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a:p>
                  </a:txBody>
                  <a:tcPr/>
                </a:tc>
                <a:tc>
                  <a:txBody>
                    <a:bodyPr/>
                    <a:lstStyle/>
                    <a:p>
                      <a:endParaRPr lang="zh-CN" altLang="en-US" dirty="0"/>
                    </a:p>
                  </a:txBody>
                  <a:tcPr>
                    <a:solidFill>
                      <a:schemeClr val="accent1"/>
                    </a:solidFill>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4102179625"/>
                  </a:ext>
                </a:extLst>
              </a:tr>
              <a:tr h="380173">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338216009"/>
                  </a:ext>
                </a:extLst>
              </a:tr>
              <a:tr h="380173">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solidFill>
                      <a:schemeClr val="accent1"/>
                    </a:solidFill>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extLst>
                  <a:ext uri="{0D108BD9-81ED-4DB2-BD59-A6C34878D82A}">
                    <a16:rowId xmlns:a16="http://schemas.microsoft.com/office/drawing/2014/main" val="3959693626"/>
                  </a:ext>
                </a:extLst>
              </a:tr>
              <a:tr h="380173">
                <a:tc>
                  <a:txBody>
                    <a:bodyPr/>
                    <a:lstStyle/>
                    <a:p>
                      <a:endParaRPr lang="zh-CN" altLang="en-US"/>
                    </a:p>
                  </a:txBody>
                  <a:tcPr/>
                </a:tc>
                <a:tc>
                  <a:txBody>
                    <a:bodyPr/>
                    <a:lstStyle/>
                    <a:p>
                      <a:endParaRPr lang="zh-CN" altLang="en-US"/>
                    </a:p>
                  </a:txBody>
                  <a:tcPr/>
                </a:tc>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solidFill>
                      <a:schemeClr val="accent1"/>
                    </a:solidFill>
                  </a:tcPr>
                </a:tc>
                <a:tc>
                  <a:txBody>
                    <a:bodyPr/>
                    <a:lstStyle/>
                    <a:p>
                      <a:endParaRPr lang="zh-CN" altLang="en-US"/>
                    </a:p>
                  </a:txBody>
                  <a:tcPr/>
                </a:tc>
                <a:extLst>
                  <a:ext uri="{0D108BD9-81ED-4DB2-BD59-A6C34878D82A}">
                    <a16:rowId xmlns:a16="http://schemas.microsoft.com/office/drawing/2014/main" val="4205160944"/>
                  </a:ext>
                </a:extLst>
              </a:tr>
              <a:tr h="380173">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solidFill>
                      <a:schemeClr val="accent1"/>
                    </a:solidFill>
                  </a:tcPr>
                </a:tc>
                <a:tc>
                  <a:txBody>
                    <a:bodyPr/>
                    <a:lstStyle/>
                    <a:p>
                      <a:endParaRPr lang="zh-CN" altLang="en-US"/>
                    </a:p>
                  </a:txBody>
                  <a:tcPr/>
                </a:tc>
                <a:tc>
                  <a:txBody>
                    <a:bodyPr/>
                    <a:lstStyle/>
                    <a:p>
                      <a:endParaRPr lang="zh-CN" altLang="en-US"/>
                    </a:p>
                  </a:txBody>
                  <a:tcPr>
                    <a:solidFill>
                      <a:schemeClr val="accent1"/>
                    </a:solidFill>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solidFill>
                      <a:schemeClr val="accent1"/>
                    </a:solidFill>
                  </a:tcPr>
                </a:tc>
                <a:tc>
                  <a:txBody>
                    <a:bodyPr/>
                    <a:lstStyle/>
                    <a:p>
                      <a:endParaRPr lang="zh-CN" altLang="en-US"/>
                    </a:p>
                  </a:txBody>
                  <a:tcPr/>
                </a:tc>
                <a:extLst>
                  <a:ext uri="{0D108BD9-81ED-4DB2-BD59-A6C34878D82A}">
                    <a16:rowId xmlns:a16="http://schemas.microsoft.com/office/drawing/2014/main" val="184568958"/>
                  </a:ext>
                </a:extLst>
              </a:tr>
              <a:tr h="380173">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solidFill>
                      <a:schemeClr val="accent1"/>
                    </a:solidFill>
                  </a:tcPr>
                </a:tc>
                <a:tc>
                  <a:txBody>
                    <a:bodyPr/>
                    <a:lstStyle/>
                    <a:p>
                      <a:endParaRPr lang="zh-CN" altLang="en-US"/>
                    </a:p>
                  </a:txBody>
                  <a:tcPr/>
                </a:tc>
                <a:tc>
                  <a:txBody>
                    <a:bodyPr/>
                    <a:lstStyle/>
                    <a:p>
                      <a:endParaRPr lang="zh-CN" altLang="en-US"/>
                    </a:p>
                  </a:txBody>
                  <a:tcPr/>
                </a:tc>
                <a:tc>
                  <a:txBody>
                    <a:bodyPr/>
                    <a:lstStyle/>
                    <a:p>
                      <a:endParaRPr lang="zh-CN" altLang="en-US" dirty="0"/>
                    </a:p>
                  </a:txBody>
                  <a:tcPr>
                    <a:solidFill>
                      <a:schemeClr val="accent1"/>
                    </a:solidFill>
                  </a:tcPr>
                </a:tc>
                <a:tc>
                  <a:txBody>
                    <a:bodyPr/>
                    <a:lstStyle/>
                    <a:p>
                      <a:endParaRPr lang="zh-CN" altLang="en-US"/>
                    </a:p>
                  </a:txBody>
                  <a:tcPr/>
                </a:tc>
                <a:extLst>
                  <a:ext uri="{0D108BD9-81ED-4DB2-BD59-A6C34878D82A}">
                    <a16:rowId xmlns:a16="http://schemas.microsoft.com/office/drawing/2014/main" val="3605841278"/>
                  </a:ext>
                </a:extLst>
              </a:tr>
              <a:tr h="380173">
                <a:tc>
                  <a:txBody>
                    <a:bodyPr/>
                    <a:lstStyle/>
                    <a:p>
                      <a:endParaRPr lang="zh-CN" altLang="en-US"/>
                    </a:p>
                  </a:txBody>
                  <a:tcPr/>
                </a:tc>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a:p>
                  </a:txBody>
                  <a:tcPr/>
                </a:tc>
                <a:extLst>
                  <a:ext uri="{0D108BD9-81ED-4DB2-BD59-A6C34878D82A}">
                    <a16:rowId xmlns:a16="http://schemas.microsoft.com/office/drawing/2014/main" val="3844650450"/>
                  </a:ext>
                </a:extLst>
              </a:tr>
              <a:tr h="380173">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solidFill>
                      <a:schemeClr val="accent1"/>
                    </a:solidFill>
                  </a:tcPr>
                </a:tc>
                <a:tc>
                  <a:txBody>
                    <a:bodyPr/>
                    <a:lstStyle/>
                    <a:p>
                      <a:endParaRPr lang="zh-CN" altLang="en-US"/>
                    </a:p>
                  </a:txBody>
                  <a:tcPr/>
                </a:tc>
                <a:tc>
                  <a:txBody>
                    <a:bodyPr/>
                    <a:lstStyle/>
                    <a:p>
                      <a:endParaRPr lang="zh-CN" altLang="en-US" dirty="0"/>
                    </a:p>
                  </a:txBody>
                  <a:tcPr>
                    <a:solidFill>
                      <a:schemeClr val="accent1"/>
                    </a:solidFill>
                  </a:tcPr>
                </a:tc>
                <a:tc>
                  <a:txBody>
                    <a:bodyPr/>
                    <a:lstStyle/>
                    <a:p>
                      <a:endParaRPr lang="zh-CN" altLang="en-US"/>
                    </a:p>
                  </a:txBody>
                  <a:tcPr/>
                </a:tc>
                <a:tc>
                  <a:txBody>
                    <a:bodyPr/>
                    <a:lstStyle/>
                    <a:p>
                      <a:endParaRPr lang="zh-CN" altLang="en-US"/>
                    </a:p>
                  </a:txBody>
                  <a:tcPr>
                    <a:solidFill>
                      <a:schemeClr val="accent1"/>
                    </a:solidFill>
                  </a:tcPr>
                </a:tc>
                <a:tc>
                  <a:txBody>
                    <a:bodyPr/>
                    <a:lstStyle/>
                    <a:p>
                      <a:endParaRPr lang="zh-CN" altLang="en-US"/>
                    </a:p>
                  </a:txBody>
                  <a:tcPr>
                    <a:solidFill>
                      <a:schemeClr val="accent1"/>
                    </a:solidFill>
                  </a:tcPr>
                </a:tc>
                <a:tc>
                  <a:txBody>
                    <a:bodyPr/>
                    <a:lstStyle/>
                    <a:p>
                      <a:endParaRPr lang="zh-CN" altLang="en-US" dirty="0"/>
                    </a:p>
                  </a:txBody>
                  <a:tcPr>
                    <a:solidFill>
                      <a:schemeClr val="accent1"/>
                    </a:solidFill>
                  </a:tcPr>
                </a:tc>
                <a:tc>
                  <a:txBody>
                    <a:bodyPr/>
                    <a:lstStyle/>
                    <a:p>
                      <a:endParaRPr lang="zh-CN" altLang="en-US"/>
                    </a:p>
                  </a:txBody>
                  <a:tcPr/>
                </a:tc>
                <a:extLst>
                  <a:ext uri="{0D108BD9-81ED-4DB2-BD59-A6C34878D82A}">
                    <a16:rowId xmlns:a16="http://schemas.microsoft.com/office/drawing/2014/main" val="3206288114"/>
                  </a:ext>
                </a:extLst>
              </a:tr>
              <a:tr h="380173">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solidFill>
                      <a:schemeClr val="accent1"/>
                    </a:solidFill>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253257293"/>
                  </a:ext>
                </a:extLst>
              </a:tr>
            </a:tbl>
          </a:graphicData>
        </a:graphic>
      </p:graphicFrame>
    </p:spTree>
    <p:extLst>
      <p:ext uri="{BB962C8B-B14F-4D97-AF65-F5344CB8AC3E}">
        <p14:creationId xmlns:p14="http://schemas.microsoft.com/office/powerpoint/2010/main" val="968247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2E32A-3665-2E2B-80FE-A02E20EDAAB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E2D2351-A2F2-6F72-4F7F-72A8D31C51C0}"/>
              </a:ext>
            </a:extLst>
          </p:cNvPr>
          <p:cNvSpPr>
            <a:spLocks noGrp="1"/>
          </p:cNvSpPr>
          <p:nvPr>
            <p:ph idx="1"/>
          </p:nvPr>
        </p:nvSpPr>
        <p:spPr/>
        <p:txBody>
          <a:bodyPr/>
          <a:lstStyle/>
          <a:p>
            <a:r>
              <a:rPr lang="zh-CN" altLang="en-US" dirty="0"/>
              <a:t>答案有可能很大</a:t>
            </a:r>
          </a:p>
        </p:txBody>
      </p:sp>
      <p:pic>
        <p:nvPicPr>
          <p:cNvPr id="6" name="图片 5">
            <a:extLst>
              <a:ext uri="{FF2B5EF4-FFF2-40B4-BE49-F238E27FC236}">
                <a16:creationId xmlns:a16="http://schemas.microsoft.com/office/drawing/2014/main" id="{1529879C-D476-15B7-05E7-BDD6DF92FCEF}"/>
              </a:ext>
            </a:extLst>
          </p:cNvPr>
          <p:cNvPicPr>
            <a:picLocks noChangeAspect="1"/>
          </p:cNvPicPr>
          <p:nvPr/>
        </p:nvPicPr>
        <p:blipFill>
          <a:blip r:embed="rId2"/>
          <a:stretch>
            <a:fillRect/>
          </a:stretch>
        </p:blipFill>
        <p:spPr>
          <a:xfrm>
            <a:off x="1076943" y="2427256"/>
            <a:ext cx="4445083" cy="4430744"/>
          </a:xfrm>
          <a:prstGeom prst="rect">
            <a:avLst/>
          </a:prstGeom>
        </p:spPr>
      </p:pic>
      <p:pic>
        <p:nvPicPr>
          <p:cNvPr id="8" name="图片 7">
            <a:extLst>
              <a:ext uri="{FF2B5EF4-FFF2-40B4-BE49-F238E27FC236}">
                <a16:creationId xmlns:a16="http://schemas.microsoft.com/office/drawing/2014/main" id="{16150D39-D101-45FC-E5CB-DAFC9857C1E6}"/>
              </a:ext>
            </a:extLst>
          </p:cNvPr>
          <p:cNvPicPr>
            <a:picLocks noChangeAspect="1"/>
          </p:cNvPicPr>
          <p:nvPr/>
        </p:nvPicPr>
        <p:blipFill>
          <a:blip r:embed="rId3"/>
          <a:stretch>
            <a:fillRect/>
          </a:stretch>
        </p:blipFill>
        <p:spPr>
          <a:xfrm>
            <a:off x="6220197" y="2427256"/>
            <a:ext cx="4740481" cy="4430744"/>
          </a:xfrm>
          <a:prstGeom prst="rect">
            <a:avLst/>
          </a:prstGeom>
        </p:spPr>
      </p:pic>
    </p:spTree>
    <p:extLst>
      <p:ext uri="{BB962C8B-B14F-4D97-AF65-F5344CB8AC3E}">
        <p14:creationId xmlns:p14="http://schemas.microsoft.com/office/powerpoint/2010/main" val="168824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8187BB-FED7-A6D8-7127-6DF2ACDEE544}"/>
              </a:ext>
            </a:extLst>
          </p:cNvPr>
          <p:cNvSpPr>
            <a:spLocks noGrp="1"/>
          </p:cNvSpPr>
          <p:nvPr>
            <p:ph type="title"/>
          </p:nvPr>
        </p:nvSpPr>
        <p:spPr/>
        <p:txBody>
          <a:bodyPr/>
          <a:lstStyle/>
          <a:p>
            <a:r>
              <a:rPr lang="en-US" altLang="zh-CN" dirty="0"/>
              <a:t>D </a:t>
            </a:r>
            <a:r>
              <a:rPr lang="zh-CN" altLang="en-US" dirty="0"/>
              <a:t>字符串里串</a:t>
            </a:r>
          </a:p>
        </p:txBody>
      </p:sp>
      <p:sp>
        <p:nvSpPr>
          <p:cNvPr id="3" name="内容占位符 2">
            <a:extLst>
              <a:ext uri="{FF2B5EF4-FFF2-40B4-BE49-F238E27FC236}">
                <a16:creationId xmlns:a16="http://schemas.microsoft.com/office/drawing/2014/main" id="{71024DCF-54EA-7EAC-6B1E-9410E0B5251E}"/>
              </a:ext>
            </a:extLst>
          </p:cNvPr>
          <p:cNvSpPr>
            <a:spLocks noGrp="1"/>
          </p:cNvSpPr>
          <p:nvPr>
            <p:ph idx="1"/>
          </p:nvPr>
        </p:nvSpPr>
        <p:spPr/>
        <p:txBody>
          <a:bodyPr/>
          <a:lstStyle/>
          <a:p>
            <a:r>
              <a:rPr lang="zh-CN" altLang="en-US" dirty="0"/>
              <a:t>可乐定义字符串 </a:t>
            </a:r>
            <a:r>
              <a:rPr lang="en-US" altLang="zh-CN" dirty="0"/>
              <a:t>s </a:t>
            </a:r>
            <a:r>
              <a:rPr lang="zh-CN" altLang="en-US" dirty="0"/>
              <a:t>的可爱度 </a:t>
            </a:r>
            <a:r>
              <a:rPr lang="en-US" altLang="zh-CN" dirty="0">
                <a:effectLst/>
              </a:rPr>
              <a:t>k</a:t>
            </a:r>
            <a:r>
              <a:rPr lang="zh-CN" altLang="en-US" dirty="0"/>
              <a:t> 为这样的一个最大整数，使得存在长度为 </a:t>
            </a:r>
            <a:r>
              <a:rPr lang="en-US" altLang="zh-CN" dirty="0">
                <a:effectLst/>
              </a:rPr>
              <a:t>k</a:t>
            </a:r>
            <a:r>
              <a:rPr lang="zh-CN" altLang="en-US" dirty="0"/>
              <a:t> 的连续</a:t>
            </a:r>
            <a:r>
              <a:rPr lang="zh-CN" altLang="en-US" u="sng" dirty="0"/>
              <a:t>子串</a:t>
            </a:r>
            <a:r>
              <a:rPr lang="en-US" altLang="zh-CN" u="sng" dirty="0"/>
              <a:t>a</a:t>
            </a:r>
            <a:r>
              <a:rPr lang="zh-CN" altLang="en-US" dirty="0"/>
              <a:t>、长度为 </a:t>
            </a:r>
            <a:r>
              <a:rPr lang="en-US" altLang="zh-CN" dirty="0">
                <a:effectLst/>
              </a:rPr>
              <a:t>k</a:t>
            </a:r>
            <a:r>
              <a:rPr lang="zh-CN" altLang="en-US" dirty="0"/>
              <a:t> 的</a:t>
            </a:r>
            <a:r>
              <a:rPr lang="zh-CN" altLang="en-US" u="sng" dirty="0"/>
              <a:t>不连续子序列</a:t>
            </a:r>
            <a:r>
              <a:rPr lang="en-US" altLang="zh-CN" dirty="0"/>
              <a:t>b</a:t>
            </a:r>
            <a:r>
              <a:rPr lang="zh-CN" altLang="en-US" dirty="0"/>
              <a:t>，满足 </a:t>
            </a:r>
            <a:r>
              <a:rPr lang="en-US" altLang="zh-CN" dirty="0"/>
              <a:t>a=b</a:t>
            </a:r>
            <a:r>
              <a:rPr lang="zh-CN" altLang="en-US" dirty="0"/>
              <a:t>。特别地，若不存在符合要求的 </a:t>
            </a:r>
            <a:r>
              <a:rPr lang="en-US" altLang="zh-CN" dirty="0" err="1"/>
              <a:t>a,b</a:t>
            </a:r>
            <a:r>
              <a:rPr lang="zh-CN" altLang="en-US" dirty="0"/>
              <a:t>，则可爱度为 </a:t>
            </a:r>
            <a:r>
              <a:rPr lang="en-US" altLang="zh-CN" dirty="0"/>
              <a:t>0</a:t>
            </a:r>
            <a:r>
              <a:rPr lang="zh-CN" altLang="en-US" dirty="0"/>
              <a:t>。</a:t>
            </a:r>
            <a:endParaRPr lang="en-US" altLang="zh-CN" dirty="0"/>
          </a:p>
          <a:p>
            <a:r>
              <a:rPr lang="zh-CN" altLang="en-US" dirty="0"/>
              <a:t>现在，对于给定的字符串 </a:t>
            </a:r>
            <a:r>
              <a:rPr lang="en-US" altLang="zh-CN" dirty="0"/>
              <a:t>s</a:t>
            </a:r>
            <a:r>
              <a:rPr lang="zh-CN" altLang="en-US" dirty="0"/>
              <a:t>，求解其可爱度。</a:t>
            </a:r>
          </a:p>
        </p:txBody>
      </p:sp>
    </p:spTree>
    <p:extLst>
      <p:ext uri="{BB962C8B-B14F-4D97-AF65-F5344CB8AC3E}">
        <p14:creationId xmlns:p14="http://schemas.microsoft.com/office/powerpoint/2010/main" val="383602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D1FB2C-7816-EB1C-FF75-260F7EAC298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24BC3FA-C338-0C4C-5CDD-5DC36E8FE2E1}"/>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46642AD1-7829-B3A5-4063-C961C943EAD4}"/>
              </a:ext>
            </a:extLst>
          </p:cNvPr>
          <p:cNvPicPr>
            <a:picLocks noChangeAspect="1"/>
          </p:cNvPicPr>
          <p:nvPr/>
        </p:nvPicPr>
        <p:blipFill>
          <a:blip r:embed="rId2"/>
          <a:stretch>
            <a:fillRect/>
          </a:stretch>
        </p:blipFill>
        <p:spPr>
          <a:xfrm>
            <a:off x="1261319" y="1690688"/>
            <a:ext cx="7843053" cy="3772210"/>
          </a:xfrm>
          <a:prstGeom prst="rect">
            <a:avLst/>
          </a:prstGeom>
        </p:spPr>
      </p:pic>
    </p:spTree>
    <p:extLst>
      <p:ext uri="{BB962C8B-B14F-4D97-AF65-F5344CB8AC3E}">
        <p14:creationId xmlns:p14="http://schemas.microsoft.com/office/powerpoint/2010/main" val="580242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40D3BE-5639-F3D8-0CF2-0C1FB5FB652B}"/>
              </a:ext>
            </a:extLst>
          </p:cNvPr>
          <p:cNvSpPr>
            <a:spLocks noGrp="1"/>
          </p:cNvSpPr>
          <p:nvPr>
            <p:ph type="title"/>
          </p:nvPr>
        </p:nvSpPr>
        <p:spPr/>
        <p:txBody>
          <a:bodyPr/>
          <a:lstStyle/>
          <a:p>
            <a:r>
              <a:rPr lang="en-US" altLang="zh-CN" dirty="0"/>
              <a:t>A </a:t>
            </a:r>
            <a:r>
              <a:rPr lang="zh-CN" altLang="en-US" dirty="0"/>
              <a:t>一起奏响历史之音！</a:t>
            </a:r>
          </a:p>
        </p:txBody>
      </p:sp>
      <p:sp>
        <p:nvSpPr>
          <p:cNvPr id="3" name="内容占位符 2">
            <a:extLst>
              <a:ext uri="{FF2B5EF4-FFF2-40B4-BE49-F238E27FC236}">
                <a16:creationId xmlns:a16="http://schemas.microsoft.com/office/drawing/2014/main" id="{5C5AE30C-D84F-A74A-3C89-D1BCD5F3AB27}"/>
              </a:ext>
            </a:extLst>
          </p:cNvPr>
          <p:cNvSpPr>
            <a:spLocks noGrp="1"/>
          </p:cNvSpPr>
          <p:nvPr>
            <p:ph idx="1"/>
          </p:nvPr>
        </p:nvSpPr>
        <p:spPr/>
        <p:txBody>
          <a:bodyPr/>
          <a:lstStyle/>
          <a:p>
            <a:r>
              <a:rPr lang="zh-CN" altLang="en-US" dirty="0"/>
              <a:t>中国传统五声音调中，“宫、商、角、徵、羽”（读音为</a:t>
            </a:r>
            <a:r>
              <a:rPr lang="en-US" altLang="zh-CN" dirty="0" err="1"/>
              <a:t>gōng</a:t>
            </a:r>
            <a:r>
              <a:rPr lang="en-US" altLang="zh-CN" dirty="0"/>
              <a:t> </a:t>
            </a:r>
            <a:r>
              <a:rPr lang="en-US" altLang="zh-CN" dirty="0" err="1"/>
              <a:t>shāng</a:t>
            </a:r>
            <a:r>
              <a:rPr lang="en-US" altLang="zh-CN" dirty="0"/>
              <a:t> </a:t>
            </a:r>
            <a:r>
              <a:rPr lang="en-US" altLang="zh-CN" dirty="0" err="1"/>
              <a:t>jué</a:t>
            </a:r>
            <a:r>
              <a:rPr lang="en-US" altLang="zh-CN" dirty="0"/>
              <a:t> </a:t>
            </a:r>
            <a:r>
              <a:rPr lang="en-US" altLang="zh-CN" dirty="0" err="1"/>
              <a:t>zhǐ</a:t>
            </a:r>
            <a:r>
              <a:rPr lang="en-US" altLang="zh-CN" dirty="0"/>
              <a:t> </a:t>
            </a:r>
            <a:r>
              <a:rPr lang="en-US" altLang="zh-CN" dirty="0" err="1"/>
              <a:t>yǔ</a:t>
            </a:r>
            <a:r>
              <a:rPr lang="zh-CN" altLang="en-US" dirty="0"/>
              <a:t>）分别类似现在简谱中的</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5</a:t>
            </a:r>
            <a:r>
              <a:rPr lang="zh-CN" altLang="en-US" dirty="0"/>
              <a:t>、</a:t>
            </a:r>
            <a:r>
              <a:rPr lang="en-US" altLang="zh-CN" dirty="0"/>
              <a:t>6</a:t>
            </a:r>
            <a:r>
              <a:rPr lang="zh-CN" altLang="en-US" dirty="0"/>
              <a:t>。即宫等于</a:t>
            </a:r>
            <a:r>
              <a:rPr lang="en-US" altLang="zh-CN" dirty="0"/>
              <a:t>1(Do)</a:t>
            </a:r>
            <a:r>
              <a:rPr lang="zh-CN" altLang="en-US" dirty="0"/>
              <a:t>，商等于</a:t>
            </a:r>
            <a:r>
              <a:rPr lang="en-US" altLang="zh-CN" dirty="0"/>
              <a:t>2(Re)</a:t>
            </a:r>
            <a:r>
              <a:rPr lang="zh-CN" altLang="en-US" dirty="0"/>
              <a:t>，角等于</a:t>
            </a:r>
            <a:r>
              <a:rPr lang="en-US" altLang="zh-CN" dirty="0"/>
              <a:t>3(Mi)</a:t>
            </a:r>
            <a:r>
              <a:rPr lang="zh-CN" altLang="en-US" dirty="0"/>
              <a:t>，徵等于</a:t>
            </a:r>
            <a:r>
              <a:rPr lang="en-US" altLang="zh-CN" dirty="0"/>
              <a:t>5(Sol)</a:t>
            </a:r>
            <a:r>
              <a:rPr lang="zh-CN" altLang="en-US" dirty="0"/>
              <a:t>，羽等于</a:t>
            </a:r>
            <a:r>
              <a:rPr lang="en-US" altLang="zh-CN" dirty="0"/>
              <a:t>6(La)</a:t>
            </a:r>
            <a:r>
              <a:rPr lang="zh-CN" altLang="en-US" dirty="0"/>
              <a:t>。</a:t>
            </a:r>
            <a:endParaRPr lang="en-US" altLang="zh-CN" dirty="0"/>
          </a:p>
          <a:p>
            <a:r>
              <a:rPr lang="zh-CN" altLang="en-US" dirty="0"/>
              <a:t>现在，牛可乐从历史的尘埃中找到了一个音节序列，他想请你帮他判断，检查序列是否由五声音调中的部分或全部音调组成。</a:t>
            </a:r>
          </a:p>
        </p:txBody>
      </p:sp>
    </p:spTree>
    <p:extLst>
      <p:ext uri="{BB962C8B-B14F-4D97-AF65-F5344CB8AC3E}">
        <p14:creationId xmlns:p14="http://schemas.microsoft.com/office/powerpoint/2010/main" val="2720911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6B923-8AAD-80F6-F0A5-C2563FF17C2D}"/>
              </a:ext>
            </a:extLst>
          </p:cNvPr>
          <p:cNvSpPr>
            <a:spLocks noGrp="1"/>
          </p:cNvSpPr>
          <p:nvPr>
            <p:ph type="title"/>
          </p:nvPr>
        </p:nvSpPr>
        <p:spPr/>
        <p:txBody>
          <a:bodyPr/>
          <a:lstStyle/>
          <a:p>
            <a:r>
              <a:rPr lang="en-US" altLang="zh-CN" dirty="0"/>
              <a:t>H</a:t>
            </a:r>
            <a:r>
              <a:rPr lang="zh-CN" altLang="en-US" dirty="0"/>
              <a:t> 一起画很大的圆！</a:t>
            </a:r>
          </a:p>
        </p:txBody>
      </p:sp>
      <p:sp>
        <p:nvSpPr>
          <p:cNvPr id="3" name="内容占位符 2">
            <a:extLst>
              <a:ext uri="{FF2B5EF4-FFF2-40B4-BE49-F238E27FC236}">
                <a16:creationId xmlns:a16="http://schemas.microsoft.com/office/drawing/2014/main" id="{3B74C488-A259-BB1A-5B13-475605C226DA}"/>
              </a:ext>
            </a:extLst>
          </p:cNvPr>
          <p:cNvSpPr>
            <a:spLocks noGrp="1"/>
          </p:cNvSpPr>
          <p:nvPr>
            <p:ph idx="1"/>
          </p:nvPr>
        </p:nvSpPr>
        <p:spPr/>
        <p:txBody>
          <a:bodyPr/>
          <a:lstStyle/>
          <a:p>
            <a:r>
              <a:rPr lang="zh-CN" altLang="en-US" dirty="0"/>
              <a:t>牛可乐正在研究二维平面。现在，他已经划定了一个矩形区域，左侧边界为 </a:t>
            </a:r>
            <a:r>
              <a:rPr lang="en-US" altLang="zh-CN" dirty="0"/>
              <a:t>x=a</a:t>
            </a:r>
            <a:r>
              <a:rPr lang="zh-CN" altLang="en-US" dirty="0"/>
              <a:t>，右侧边界为 </a:t>
            </a:r>
            <a:r>
              <a:rPr lang="en-US" altLang="zh-CN" dirty="0"/>
              <a:t>x=b</a:t>
            </a:r>
            <a:r>
              <a:rPr lang="zh-CN" altLang="en-US" dirty="0"/>
              <a:t>，下侧边界为 </a:t>
            </a:r>
            <a:r>
              <a:rPr lang="en-US" altLang="zh-CN" dirty="0"/>
              <a:t>y=c</a:t>
            </a:r>
            <a:r>
              <a:rPr lang="zh-CN" altLang="en-US" dirty="0"/>
              <a:t>，上侧边界为 </a:t>
            </a:r>
            <a:r>
              <a:rPr lang="en-US" altLang="zh-CN" dirty="0"/>
              <a:t>y=d</a:t>
            </a:r>
            <a:r>
              <a:rPr lang="zh-CN" altLang="en-US" dirty="0"/>
              <a:t>，他想要在四条直线所围成的矩形的</a:t>
            </a:r>
            <a:r>
              <a:rPr lang="zh-CN" altLang="en-US" b="1" dirty="0"/>
              <a:t>边界上</a:t>
            </a:r>
            <a:r>
              <a:rPr lang="zh-CN" altLang="en-US" dirty="0"/>
              <a:t>找到三个不同的整数点 </a:t>
            </a:r>
            <a:r>
              <a:rPr lang="en-US" altLang="zh-CN" dirty="0"/>
              <a:t>A,B,C</a:t>
            </a:r>
            <a:r>
              <a:rPr lang="zh-CN" altLang="en-US" dirty="0"/>
              <a:t>，使得过这三个点画出的圆半径最大。 </a:t>
            </a:r>
            <a:endParaRPr lang="en-US" altLang="zh-CN" dirty="0"/>
          </a:p>
          <a:p>
            <a:r>
              <a:rPr lang="zh-CN" altLang="en-US" dirty="0"/>
              <a:t>请你帮助他实现！</a:t>
            </a:r>
          </a:p>
        </p:txBody>
      </p:sp>
    </p:spTree>
    <p:extLst>
      <p:ext uri="{BB962C8B-B14F-4D97-AF65-F5344CB8AC3E}">
        <p14:creationId xmlns:p14="http://schemas.microsoft.com/office/powerpoint/2010/main" val="3078429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8093E-7377-57A0-C881-B3827BABD828}"/>
              </a:ext>
            </a:extLst>
          </p:cNvPr>
          <p:cNvSpPr>
            <a:spLocks noGrp="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E01D21C5-D93B-D59F-A096-A5CD41480626}"/>
              </a:ext>
            </a:extLst>
          </p:cNvPr>
          <p:cNvGraphicFramePr>
            <a:graphicFrameLocks noGrp="1"/>
          </p:cNvGraphicFramePr>
          <p:nvPr>
            <p:ph idx="1"/>
            <p:extLst>
              <p:ext uri="{D42A27DB-BD31-4B8C-83A1-F6EECF244321}">
                <p14:modId xmlns:p14="http://schemas.microsoft.com/office/powerpoint/2010/main" val="3408499364"/>
              </p:ext>
            </p:extLst>
          </p:nvPr>
        </p:nvGraphicFramePr>
        <p:xfrm>
          <a:off x="838199" y="1496291"/>
          <a:ext cx="9089570" cy="4738252"/>
        </p:xfrm>
        <a:graphic>
          <a:graphicData uri="http://schemas.openxmlformats.org/drawingml/2006/table">
            <a:tbl>
              <a:tblPr>
                <a:tableStyleId>{5C22544A-7EE6-4342-B048-85BDC9FD1C3A}</a:tableStyleId>
              </a:tblPr>
              <a:tblGrid>
                <a:gridCol w="1298510">
                  <a:extLst>
                    <a:ext uri="{9D8B030D-6E8A-4147-A177-3AD203B41FA5}">
                      <a16:colId xmlns:a16="http://schemas.microsoft.com/office/drawing/2014/main" val="1005676188"/>
                    </a:ext>
                  </a:extLst>
                </a:gridCol>
                <a:gridCol w="1298510">
                  <a:extLst>
                    <a:ext uri="{9D8B030D-6E8A-4147-A177-3AD203B41FA5}">
                      <a16:colId xmlns:a16="http://schemas.microsoft.com/office/drawing/2014/main" val="3279485062"/>
                    </a:ext>
                  </a:extLst>
                </a:gridCol>
                <a:gridCol w="1298510">
                  <a:extLst>
                    <a:ext uri="{9D8B030D-6E8A-4147-A177-3AD203B41FA5}">
                      <a16:colId xmlns:a16="http://schemas.microsoft.com/office/drawing/2014/main" val="1712502867"/>
                    </a:ext>
                  </a:extLst>
                </a:gridCol>
                <a:gridCol w="1298510">
                  <a:extLst>
                    <a:ext uri="{9D8B030D-6E8A-4147-A177-3AD203B41FA5}">
                      <a16:colId xmlns:a16="http://schemas.microsoft.com/office/drawing/2014/main" val="833228222"/>
                    </a:ext>
                  </a:extLst>
                </a:gridCol>
                <a:gridCol w="1298510">
                  <a:extLst>
                    <a:ext uri="{9D8B030D-6E8A-4147-A177-3AD203B41FA5}">
                      <a16:colId xmlns:a16="http://schemas.microsoft.com/office/drawing/2014/main" val="2271794895"/>
                    </a:ext>
                  </a:extLst>
                </a:gridCol>
                <a:gridCol w="1298510">
                  <a:extLst>
                    <a:ext uri="{9D8B030D-6E8A-4147-A177-3AD203B41FA5}">
                      <a16:colId xmlns:a16="http://schemas.microsoft.com/office/drawing/2014/main" val="3579319314"/>
                    </a:ext>
                  </a:extLst>
                </a:gridCol>
                <a:gridCol w="1298510">
                  <a:extLst>
                    <a:ext uri="{9D8B030D-6E8A-4147-A177-3AD203B41FA5}">
                      <a16:colId xmlns:a16="http://schemas.microsoft.com/office/drawing/2014/main" val="525245459"/>
                    </a:ext>
                  </a:extLst>
                </a:gridCol>
              </a:tblGrid>
              <a:tr h="1184563">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1998161"/>
                  </a:ext>
                </a:extLst>
              </a:tr>
              <a:tr h="1184563">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893174"/>
                  </a:ext>
                </a:extLst>
              </a:tr>
              <a:tr h="1184563">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8788784"/>
                  </a:ext>
                </a:extLst>
              </a:tr>
              <a:tr h="1184563">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5755539"/>
                  </a:ext>
                </a:extLst>
              </a:tr>
            </a:tbl>
          </a:graphicData>
        </a:graphic>
      </p:graphicFrame>
      <p:cxnSp>
        <p:nvCxnSpPr>
          <p:cNvPr id="13" name="直接连接符 12">
            <a:extLst>
              <a:ext uri="{FF2B5EF4-FFF2-40B4-BE49-F238E27FC236}">
                <a16:creationId xmlns:a16="http://schemas.microsoft.com/office/drawing/2014/main" id="{EDFBA08F-D93D-6159-3F13-90366E512913}"/>
              </a:ext>
            </a:extLst>
          </p:cNvPr>
          <p:cNvCxnSpPr/>
          <p:nvPr/>
        </p:nvCxnSpPr>
        <p:spPr>
          <a:xfrm>
            <a:off x="2101932" y="1496291"/>
            <a:ext cx="7825837" cy="1175657"/>
          </a:xfrm>
          <a:prstGeom prst="line">
            <a:avLst/>
          </a:prstGeom>
        </p:spPr>
        <p:style>
          <a:lnRef idx="3">
            <a:schemeClr val="accent5"/>
          </a:lnRef>
          <a:fillRef idx="0">
            <a:schemeClr val="accent5"/>
          </a:fillRef>
          <a:effectRef idx="2">
            <a:schemeClr val="accent5"/>
          </a:effectRef>
          <a:fontRef idx="minor">
            <a:schemeClr val="tx1"/>
          </a:fontRef>
        </p:style>
      </p:cxnSp>
      <p:cxnSp>
        <p:nvCxnSpPr>
          <p:cNvPr id="15" name="直接连接符 14">
            <a:extLst>
              <a:ext uri="{FF2B5EF4-FFF2-40B4-BE49-F238E27FC236}">
                <a16:creationId xmlns:a16="http://schemas.microsoft.com/office/drawing/2014/main" id="{A5F8AC05-EA63-C14D-F859-B4965A27EFE2}"/>
              </a:ext>
            </a:extLst>
          </p:cNvPr>
          <p:cNvCxnSpPr/>
          <p:nvPr/>
        </p:nvCxnSpPr>
        <p:spPr>
          <a:xfrm>
            <a:off x="838200" y="1496291"/>
            <a:ext cx="9089569" cy="1175657"/>
          </a:xfrm>
          <a:prstGeom prst="line">
            <a:avLst/>
          </a:prstGeom>
        </p:spPr>
        <p:style>
          <a:lnRef idx="3">
            <a:schemeClr val="accent5"/>
          </a:lnRef>
          <a:fillRef idx="0">
            <a:schemeClr val="accent5"/>
          </a:fillRef>
          <a:effectRef idx="2">
            <a:schemeClr val="accent5"/>
          </a:effectRef>
          <a:fontRef idx="minor">
            <a:schemeClr val="tx1"/>
          </a:fontRef>
        </p:style>
      </p:cxnSp>
      <p:cxnSp>
        <p:nvCxnSpPr>
          <p:cNvPr id="17" name="直接连接符 16">
            <a:extLst>
              <a:ext uri="{FF2B5EF4-FFF2-40B4-BE49-F238E27FC236}">
                <a16:creationId xmlns:a16="http://schemas.microsoft.com/office/drawing/2014/main" id="{0A0BD675-071B-2F9B-5613-91F016351212}"/>
              </a:ext>
            </a:extLst>
          </p:cNvPr>
          <p:cNvCxnSpPr/>
          <p:nvPr/>
        </p:nvCxnSpPr>
        <p:spPr>
          <a:xfrm>
            <a:off x="838199" y="1496291"/>
            <a:ext cx="9089570" cy="4738252"/>
          </a:xfrm>
          <a:prstGeom prst="line">
            <a:avLst/>
          </a:prstGeom>
        </p:spPr>
        <p:style>
          <a:lnRef idx="3">
            <a:schemeClr val="accent4"/>
          </a:lnRef>
          <a:fillRef idx="0">
            <a:schemeClr val="accent4"/>
          </a:fillRef>
          <a:effectRef idx="2">
            <a:schemeClr val="accent4"/>
          </a:effectRef>
          <a:fontRef idx="minor">
            <a:schemeClr val="tx1"/>
          </a:fontRef>
        </p:style>
      </p:cxnSp>
      <p:cxnSp>
        <p:nvCxnSpPr>
          <p:cNvPr id="21" name="直接连接符 20">
            <a:extLst>
              <a:ext uri="{FF2B5EF4-FFF2-40B4-BE49-F238E27FC236}">
                <a16:creationId xmlns:a16="http://schemas.microsoft.com/office/drawing/2014/main" id="{DD60798C-B950-4C5D-8C71-B479B8C1F674}"/>
              </a:ext>
            </a:extLst>
          </p:cNvPr>
          <p:cNvCxnSpPr/>
          <p:nvPr/>
        </p:nvCxnSpPr>
        <p:spPr>
          <a:xfrm>
            <a:off x="2101932" y="1496291"/>
            <a:ext cx="7825837" cy="4738252"/>
          </a:xfrm>
          <a:prstGeom prst="line">
            <a:avLst/>
          </a:prstGeom>
        </p:spPr>
        <p:style>
          <a:lnRef idx="3">
            <a:schemeClr val="accent4"/>
          </a:lnRef>
          <a:fillRef idx="0">
            <a:schemeClr val="accent4"/>
          </a:fillRef>
          <a:effectRef idx="2">
            <a:schemeClr val="accent4"/>
          </a:effectRef>
          <a:fontRef idx="minor">
            <a:schemeClr val="tx1"/>
          </a:fontRef>
        </p:style>
      </p:cxnSp>
      <p:cxnSp>
        <p:nvCxnSpPr>
          <p:cNvPr id="29" name="直接连接符 28">
            <a:extLst>
              <a:ext uri="{FF2B5EF4-FFF2-40B4-BE49-F238E27FC236}">
                <a16:creationId xmlns:a16="http://schemas.microsoft.com/office/drawing/2014/main" id="{4F8118F8-355D-86E2-1D94-8975FF929EBF}"/>
              </a:ext>
            </a:extLst>
          </p:cNvPr>
          <p:cNvCxnSpPr>
            <a:cxnSpLocks/>
          </p:cNvCxnSpPr>
          <p:nvPr/>
        </p:nvCxnSpPr>
        <p:spPr>
          <a:xfrm>
            <a:off x="3443844" y="1496291"/>
            <a:ext cx="6305798" cy="1175657"/>
          </a:xfrm>
          <a:prstGeom prst="line">
            <a:avLst/>
          </a:prstGeom>
        </p:spPr>
        <p:style>
          <a:lnRef idx="3">
            <a:schemeClr val="accent5"/>
          </a:lnRef>
          <a:fillRef idx="0">
            <a:schemeClr val="accent5"/>
          </a:fillRef>
          <a:effectRef idx="2">
            <a:schemeClr val="accent5"/>
          </a:effectRef>
          <a:fontRef idx="minor">
            <a:schemeClr val="tx1"/>
          </a:fontRef>
        </p:style>
      </p:cxnSp>
      <p:cxnSp>
        <p:nvCxnSpPr>
          <p:cNvPr id="35" name="直接连接符 34">
            <a:extLst>
              <a:ext uri="{FF2B5EF4-FFF2-40B4-BE49-F238E27FC236}">
                <a16:creationId xmlns:a16="http://schemas.microsoft.com/office/drawing/2014/main" id="{DA7E6027-7E01-67A5-89AC-8601A3E52574}"/>
              </a:ext>
            </a:extLst>
          </p:cNvPr>
          <p:cNvCxnSpPr/>
          <p:nvPr/>
        </p:nvCxnSpPr>
        <p:spPr>
          <a:xfrm>
            <a:off x="838199" y="1496291"/>
            <a:ext cx="2605645" cy="4833257"/>
          </a:xfrm>
          <a:prstGeom prst="line">
            <a:avLst/>
          </a:prstGeom>
        </p:spPr>
        <p:style>
          <a:lnRef idx="3">
            <a:schemeClr val="accent6"/>
          </a:lnRef>
          <a:fillRef idx="0">
            <a:schemeClr val="accent6"/>
          </a:fillRef>
          <a:effectRef idx="2">
            <a:schemeClr val="accent6"/>
          </a:effectRef>
          <a:fontRef idx="minor">
            <a:schemeClr val="tx1"/>
          </a:fontRef>
        </p:style>
      </p:cxnSp>
      <p:cxnSp>
        <p:nvCxnSpPr>
          <p:cNvPr id="37" name="直接连接符 36">
            <a:extLst>
              <a:ext uri="{FF2B5EF4-FFF2-40B4-BE49-F238E27FC236}">
                <a16:creationId xmlns:a16="http://schemas.microsoft.com/office/drawing/2014/main" id="{C1ED03A5-4C0D-C421-582F-ECE3CCC9D4D0}"/>
              </a:ext>
            </a:extLst>
          </p:cNvPr>
          <p:cNvCxnSpPr/>
          <p:nvPr/>
        </p:nvCxnSpPr>
        <p:spPr>
          <a:xfrm flipV="1">
            <a:off x="3443844" y="1579418"/>
            <a:ext cx="6483925" cy="4655125"/>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17008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D7213-BC11-759B-5802-D09108647AF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E5C57F4-B8C4-BC6F-85A3-802783D09020}"/>
              </a:ext>
            </a:extLst>
          </p:cNvPr>
          <p:cNvSpPr>
            <a:spLocks noGrp="1"/>
          </p:cNvSpPr>
          <p:nvPr>
            <p:ph idx="1"/>
          </p:nvPr>
        </p:nvSpPr>
        <p:spPr>
          <a:xfrm>
            <a:off x="838200" y="1825625"/>
            <a:ext cx="4370119" cy="4351338"/>
          </a:xfrm>
        </p:spPr>
        <p:txBody>
          <a:bodyPr/>
          <a:lstStyle/>
          <a:p>
            <a:r>
              <a:rPr lang="zh-CN" altLang="en-US" dirty="0"/>
              <a:t>为什么不是对角线这个？</a:t>
            </a:r>
            <a:endParaRPr lang="en-US" altLang="zh-CN" dirty="0"/>
          </a:p>
          <a:p>
            <a:r>
              <a:rPr lang="zh-CN" altLang="en-US" dirty="0"/>
              <a:t>（可以对小数据打个表验证一下）</a:t>
            </a:r>
          </a:p>
        </p:txBody>
      </p:sp>
      <p:graphicFrame>
        <p:nvGraphicFramePr>
          <p:cNvPr id="4" name="内容占位符 3">
            <a:extLst>
              <a:ext uri="{FF2B5EF4-FFF2-40B4-BE49-F238E27FC236}">
                <a16:creationId xmlns:a16="http://schemas.microsoft.com/office/drawing/2014/main" id="{C6E86785-0EA8-0F2F-D31E-7F4F41AC04A4}"/>
              </a:ext>
            </a:extLst>
          </p:cNvPr>
          <p:cNvGraphicFramePr>
            <a:graphicFrameLocks/>
          </p:cNvGraphicFramePr>
          <p:nvPr>
            <p:extLst>
              <p:ext uri="{D42A27DB-BD31-4B8C-83A1-F6EECF244321}">
                <p14:modId xmlns:p14="http://schemas.microsoft.com/office/powerpoint/2010/main" val="3346756775"/>
              </p:ext>
            </p:extLst>
          </p:nvPr>
        </p:nvGraphicFramePr>
        <p:xfrm>
          <a:off x="5937662" y="1055236"/>
          <a:ext cx="5257798" cy="2790700"/>
        </p:xfrm>
        <a:graphic>
          <a:graphicData uri="http://schemas.openxmlformats.org/drawingml/2006/table">
            <a:tbl>
              <a:tblPr>
                <a:tableStyleId>{5C22544A-7EE6-4342-B048-85BDC9FD1C3A}</a:tableStyleId>
              </a:tblPr>
              <a:tblGrid>
                <a:gridCol w="751114">
                  <a:extLst>
                    <a:ext uri="{9D8B030D-6E8A-4147-A177-3AD203B41FA5}">
                      <a16:colId xmlns:a16="http://schemas.microsoft.com/office/drawing/2014/main" val="1005676188"/>
                    </a:ext>
                  </a:extLst>
                </a:gridCol>
                <a:gridCol w="751114">
                  <a:extLst>
                    <a:ext uri="{9D8B030D-6E8A-4147-A177-3AD203B41FA5}">
                      <a16:colId xmlns:a16="http://schemas.microsoft.com/office/drawing/2014/main" val="3279485062"/>
                    </a:ext>
                  </a:extLst>
                </a:gridCol>
                <a:gridCol w="751114">
                  <a:extLst>
                    <a:ext uri="{9D8B030D-6E8A-4147-A177-3AD203B41FA5}">
                      <a16:colId xmlns:a16="http://schemas.microsoft.com/office/drawing/2014/main" val="1712502867"/>
                    </a:ext>
                  </a:extLst>
                </a:gridCol>
                <a:gridCol w="751114">
                  <a:extLst>
                    <a:ext uri="{9D8B030D-6E8A-4147-A177-3AD203B41FA5}">
                      <a16:colId xmlns:a16="http://schemas.microsoft.com/office/drawing/2014/main" val="833228222"/>
                    </a:ext>
                  </a:extLst>
                </a:gridCol>
                <a:gridCol w="751114">
                  <a:extLst>
                    <a:ext uri="{9D8B030D-6E8A-4147-A177-3AD203B41FA5}">
                      <a16:colId xmlns:a16="http://schemas.microsoft.com/office/drawing/2014/main" val="2271794895"/>
                    </a:ext>
                  </a:extLst>
                </a:gridCol>
                <a:gridCol w="751114">
                  <a:extLst>
                    <a:ext uri="{9D8B030D-6E8A-4147-A177-3AD203B41FA5}">
                      <a16:colId xmlns:a16="http://schemas.microsoft.com/office/drawing/2014/main" val="3579319314"/>
                    </a:ext>
                  </a:extLst>
                </a:gridCol>
                <a:gridCol w="751114">
                  <a:extLst>
                    <a:ext uri="{9D8B030D-6E8A-4147-A177-3AD203B41FA5}">
                      <a16:colId xmlns:a16="http://schemas.microsoft.com/office/drawing/2014/main" val="525245459"/>
                    </a:ext>
                  </a:extLst>
                </a:gridCol>
              </a:tblGrid>
              <a:tr h="697675">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1998161"/>
                  </a:ext>
                </a:extLst>
              </a:tr>
              <a:tr h="697675">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893174"/>
                  </a:ext>
                </a:extLst>
              </a:tr>
              <a:tr h="697675">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8788784"/>
                  </a:ext>
                </a:extLst>
              </a:tr>
              <a:tr h="697675">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5755539"/>
                  </a:ext>
                </a:extLst>
              </a:tr>
            </a:tbl>
          </a:graphicData>
        </a:graphic>
      </p:graphicFrame>
      <p:cxnSp>
        <p:nvCxnSpPr>
          <p:cNvPr id="5" name="直接连接符 4">
            <a:extLst>
              <a:ext uri="{FF2B5EF4-FFF2-40B4-BE49-F238E27FC236}">
                <a16:creationId xmlns:a16="http://schemas.microsoft.com/office/drawing/2014/main" id="{A1FA9264-05F7-8CD2-481C-C2E990A59220}"/>
              </a:ext>
            </a:extLst>
          </p:cNvPr>
          <p:cNvCxnSpPr>
            <a:cxnSpLocks/>
          </p:cNvCxnSpPr>
          <p:nvPr/>
        </p:nvCxnSpPr>
        <p:spPr>
          <a:xfrm>
            <a:off x="6667004" y="1055237"/>
            <a:ext cx="4528456" cy="692430"/>
          </a:xfrm>
          <a:prstGeom prst="line">
            <a:avLst/>
          </a:prstGeom>
        </p:spPr>
        <p:style>
          <a:lnRef idx="3">
            <a:schemeClr val="accent5"/>
          </a:lnRef>
          <a:fillRef idx="0">
            <a:schemeClr val="accent5"/>
          </a:fillRef>
          <a:effectRef idx="2">
            <a:schemeClr val="accent5"/>
          </a:effectRef>
          <a:fontRef idx="minor">
            <a:schemeClr val="tx1"/>
          </a:fontRef>
        </p:style>
      </p:cxnSp>
      <p:cxnSp>
        <p:nvCxnSpPr>
          <p:cNvPr id="6" name="直接连接符 5">
            <a:extLst>
              <a:ext uri="{FF2B5EF4-FFF2-40B4-BE49-F238E27FC236}">
                <a16:creationId xmlns:a16="http://schemas.microsoft.com/office/drawing/2014/main" id="{E330F7BE-4AE3-C81A-8D76-14B2D9524DCB}"/>
              </a:ext>
            </a:extLst>
          </p:cNvPr>
          <p:cNvCxnSpPr>
            <a:cxnSpLocks/>
          </p:cNvCxnSpPr>
          <p:nvPr/>
        </p:nvCxnSpPr>
        <p:spPr>
          <a:xfrm>
            <a:off x="5937663" y="1055237"/>
            <a:ext cx="5257799" cy="692430"/>
          </a:xfrm>
          <a:prstGeom prst="line">
            <a:avLst/>
          </a:prstGeom>
        </p:spPr>
        <p:style>
          <a:lnRef idx="3">
            <a:schemeClr val="accent5"/>
          </a:lnRef>
          <a:fillRef idx="0">
            <a:schemeClr val="accent5"/>
          </a:fillRef>
          <a:effectRef idx="2">
            <a:schemeClr val="accent5"/>
          </a:effectRef>
          <a:fontRef idx="minor">
            <a:schemeClr val="tx1"/>
          </a:fontRef>
        </p:style>
      </p:cxnSp>
      <p:cxnSp>
        <p:nvCxnSpPr>
          <p:cNvPr id="7" name="直接连接符 6">
            <a:extLst>
              <a:ext uri="{FF2B5EF4-FFF2-40B4-BE49-F238E27FC236}">
                <a16:creationId xmlns:a16="http://schemas.microsoft.com/office/drawing/2014/main" id="{8D9EF5EE-01B0-A1F2-F14D-0C9BD3D97789}"/>
              </a:ext>
            </a:extLst>
          </p:cNvPr>
          <p:cNvCxnSpPr>
            <a:cxnSpLocks/>
          </p:cNvCxnSpPr>
          <p:nvPr/>
        </p:nvCxnSpPr>
        <p:spPr>
          <a:xfrm>
            <a:off x="5937662" y="1055237"/>
            <a:ext cx="5257800" cy="2790702"/>
          </a:xfrm>
          <a:prstGeom prst="line">
            <a:avLst/>
          </a:prstGeom>
        </p:spPr>
        <p:style>
          <a:lnRef idx="3">
            <a:schemeClr val="accent4"/>
          </a:lnRef>
          <a:fillRef idx="0">
            <a:schemeClr val="accent4"/>
          </a:fillRef>
          <a:effectRef idx="2">
            <a:schemeClr val="accent4"/>
          </a:effectRef>
          <a:fontRef idx="minor">
            <a:schemeClr val="tx1"/>
          </a:fontRef>
        </p:style>
      </p:cxnSp>
      <p:cxnSp>
        <p:nvCxnSpPr>
          <p:cNvPr id="8" name="直接连接符 7">
            <a:extLst>
              <a:ext uri="{FF2B5EF4-FFF2-40B4-BE49-F238E27FC236}">
                <a16:creationId xmlns:a16="http://schemas.microsoft.com/office/drawing/2014/main" id="{61869217-1034-D14F-0437-BDA523E1A927}"/>
              </a:ext>
            </a:extLst>
          </p:cNvPr>
          <p:cNvCxnSpPr>
            <a:cxnSpLocks/>
          </p:cNvCxnSpPr>
          <p:nvPr/>
        </p:nvCxnSpPr>
        <p:spPr>
          <a:xfrm>
            <a:off x="6667006" y="1055237"/>
            <a:ext cx="4528454" cy="2790699"/>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951607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CD5418-2AA8-76CC-2BFE-96FFADBDC5C2}"/>
              </a:ext>
            </a:extLst>
          </p:cNvPr>
          <p:cNvSpPr>
            <a:spLocks noGrp="1"/>
          </p:cNvSpPr>
          <p:nvPr>
            <p:ph type="title"/>
          </p:nvPr>
        </p:nvSpPr>
        <p:spPr/>
        <p:txBody>
          <a:bodyPr/>
          <a:lstStyle/>
          <a:p>
            <a:r>
              <a:rPr lang="en-US" altLang="zh-CN" dirty="0"/>
              <a:t>C </a:t>
            </a:r>
            <a:r>
              <a:rPr lang="zh-CN" altLang="en-US" dirty="0"/>
              <a:t>字符串外串</a:t>
            </a:r>
          </a:p>
        </p:txBody>
      </p:sp>
      <p:sp>
        <p:nvSpPr>
          <p:cNvPr id="3" name="内容占位符 2">
            <a:extLst>
              <a:ext uri="{FF2B5EF4-FFF2-40B4-BE49-F238E27FC236}">
                <a16:creationId xmlns:a16="http://schemas.microsoft.com/office/drawing/2014/main" id="{44FDA949-9CCF-0ADC-9904-96B6131AD88D}"/>
              </a:ext>
            </a:extLst>
          </p:cNvPr>
          <p:cNvSpPr>
            <a:spLocks noGrp="1"/>
          </p:cNvSpPr>
          <p:nvPr>
            <p:ph idx="1"/>
          </p:nvPr>
        </p:nvSpPr>
        <p:spPr/>
        <p:txBody>
          <a:bodyPr/>
          <a:lstStyle/>
          <a:p>
            <a:r>
              <a:rPr lang="zh-CN" altLang="en-US" dirty="0"/>
              <a:t>牛可乐定义字符串 </a:t>
            </a:r>
            <a:r>
              <a:rPr lang="en-US" altLang="zh-CN" dirty="0"/>
              <a:t>s </a:t>
            </a:r>
            <a:r>
              <a:rPr lang="zh-CN" altLang="en-US" dirty="0"/>
              <a:t>的可爱度为最大的整数 </a:t>
            </a:r>
            <a:r>
              <a:rPr lang="en-US" altLang="zh-CN" dirty="0">
                <a:effectLst/>
              </a:rPr>
              <a:t>k</a:t>
            </a:r>
            <a:r>
              <a:rPr lang="zh-CN" altLang="en-US" dirty="0"/>
              <a:t>，满足存在一个长度为 </a:t>
            </a:r>
            <a:r>
              <a:rPr lang="en-US" altLang="zh-CN" dirty="0">
                <a:effectLst/>
              </a:rPr>
              <a:t>k</a:t>
            </a:r>
            <a:r>
              <a:rPr lang="zh-CN" altLang="en-US" dirty="0"/>
              <a:t> 的连续</a:t>
            </a:r>
            <a:r>
              <a:rPr lang="zh-CN" altLang="en-US" u="sng" dirty="0"/>
              <a:t>子串</a:t>
            </a:r>
            <a:r>
              <a:rPr lang="en-US" altLang="zh-CN" dirty="0"/>
              <a:t>a</a:t>
            </a:r>
            <a:r>
              <a:rPr lang="zh-CN" altLang="en-US" dirty="0"/>
              <a:t>、和一个长度为 </a:t>
            </a:r>
            <a:r>
              <a:rPr lang="en-US" altLang="zh-CN" dirty="0"/>
              <a:t>k</a:t>
            </a:r>
            <a:r>
              <a:rPr lang="zh-CN" altLang="en-US" dirty="0"/>
              <a:t> 的</a:t>
            </a:r>
            <a:r>
              <a:rPr lang="zh-CN" altLang="en-US" u="sng" dirty="0"/>
              <a:t>不连续子序列</a:t>
            </a:r>
            <a:r>
              <a:rPr lang="en-US" altLang="zh-CN" dirty="0"/>
              <a:t>b</a:t>
            </a:r>
            <a:r>
              <a:rPr lang="zh-CN" altLang="en-US" dirty="0"/>
              <a:t>，满足 </a:t>
            </a:r>
            <a:r>
              <a:rPr lang="en-US" altLang="zh-CN" dirty="0"/>
              <a:t>a=b</a:t>
            </a:r>
            <a:r>
              <a:rPr lang="zh-CN" altLang="en-US" dirty="0"/>
              <a:t>。</a:t>
            </a:r>
            <a:endParaRPr lang="en-US" altLang="zh-CN" dirty="0"/>
          </a:p>
          <a:p>
            <a:r>
              <a:rPr lang="zh-CN" altLang="en-US" dirty="0"/>
              <a:t>现在，牛可乐给定你两个整数 </a:t>
            </a:r>
            <a:r>
              <a:rPr lang="en-US" altLang="zh-CN" dirty="0" err="1"/>
              <a:t>n,m</a:t>
            </a:r>
            <a:r>
              <a:rPr lang="zh-CN" altLang="en-US" dirty="0"/>
              <a:t>，并且询问你是否存在长度为 </a:t>
            </a:r>
            <a:r>
              <a:rPr lang="en-US" altLang="zh-CN" dirty="0"/>
              <a:t>n</a:t>
            </a:r>
            <a:r>
              <a:rPr lang="zh-CN" altLang="en-US" dirty="0"/>
              <a:t>、仅由小写字母构成的字符串 </a:t>
            </a:r>
            <a:r>
              <a:rPr lang="en-US" altLang="zh-CN" dirty="0"/>
              <a:t>t</a:t>
            </a:r>
            <a:r>
              <a:rPr lang="zh-CN" altLang="en-US" dirty="0"/>
              <a:t>，使得 </a:t>
            </a:r>
            <a:r>
              <a:rPr lang="en-US" altLang="zh-CN" dirty="0"/>
              <a:t>t </a:t>
            </a:r>
            <a:r>
              <a:rPr lang="zh-CN" altLang="en-US" dirty="0"/>
              <a:t>的可爱度恰好等于 </a:t>
            </a:r>
            <a:r>
              <a:rPr lang="en-US" altLang="zh-CN" dirty="0"/>
              <a:t>m</a:t>
            </a:r>
            <a:r>
              <a:rPr lang="zh-CN" altLang="en-US" dirty="0"/>
              <a:t>。如果存在，输出任意一个符合条件的字符串 </a:t>
            </a:r>
            <a:r>
              <a:rPr lang="en-US" altLang="zh-CN" dirty="0"/>
              <a:t>t</a:t>
            </a:r>
            <a:r>
              <a:rPr lang="zh-CN" altLang="en-US" dirty="0"/>
              <a:t>。</a:t>
            </a:r>
          </a:p>
        </p:txBody>
      </p:sp>
    </p:spTree>
    <p:extLst>
      <p:ext uri="{BB962C8B-B14F-4D97-AF65-F5344CB8AC3E}">
        <p14:creationId xmlns:p14="http://schemas.microsoft.com/office/powerpoint/2010/main" val="1332997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88570-7047-6CDE-380E-457BDD55650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F96263F-EE87-64CC-FAA9-AED5CA47EAE9}"/>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DCBABCB6-A0D9-B672-C4EB-2A9A3C03F7D3}"/>
              </a:ext>
            </a:extLst>
          </p:cNvPr>
          <p:cNvPicPr>
            <a:picLocks noChangeAspect="1"/>
          </p:cNvPicPr>
          <p:nvPr/>
        </p:nvPicPr>
        <p:blipFill>
          <a:blip r:embed="rId2"/>
          <a:stretch>
            <a:fillRect/>
          </a:stretch>
        </p:blipFill>
        <p:spPr>
          <a:xfrm>
            <a:off x="722910" y="455901"/>
            <a:ext cx="9834254" cy="5368382"/>
          </a:xfrm>
          <a:prstGeom prst="rect">
            <a:avLst/>
          </a:prstGeom>
        </p:spPr>
      </p:pic>
    </p:spTree>
    <p:extLst>
      <p:ext uri="{BB962C8B-B14F-4D97-AF65-F5344CB8AC3E}">
        <p14:creationId xmlns:p14="http://schemas.microsoft.com/office/powerpoint/2010/main" val="1100161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146FA5-4B73-BDDE-144C-2FD399D7C460}"/>
              </a:ext>
            </a:extLst>
          </p:cNvPr>
          <p:cNvSpPr>
            <a:spLocks noGrp="1"/>
          </p:cNvSpPr>
          <p:nvPr>
            <p:ph type="title"/>
          </p:nvPr>
        </p:nvSpPr>
        <p:spPr/>
        <p:txBody>
          <a:bodyPr/>
          <a:lstStyle/>
          <a:p>
            <a:r>
              <a:rPr lang="en-US" altLang="zh-CN" dirty="0"/>
              <a:t>E </a:t>
            </a:r>
            <a:r>
              <a:rPr lang="zh-CN" altLang="en-US" dirty="0"/>
              <a:t>一起走很长的路！</a:t>
            </a:r>
          </a:p>
        </p:txBody>
      </p:sp>
      <p:sp>
        <p:nvSpPr>
          <p:cNvPr id="3" name="内容占位符 2">
            <a:extLst>
              <a:ext uri="{FF2B5EF4-FFF2-40B4-BE49-F238E27FC236}">
                <a16:creationId xmlns:a16="http://schemas.microsoft.com/office/drawing/2014/main" id="{C376F82B-DBFB-46F6-57A4-C1C10A0E4F2D}"/>
              </a:ext>
            </a:extLst>
          </p:cNvPr>
          <p:cNvSpPr>
            <a:spLocks noGrp="1"/>
          </p:cNvSpPr>
          <p:nvPr>
            <p:ph idx="1"/>
          </p:nvPr>
        </p:nvSpPr>
        <p:spPr/>
        <p:txBody>
          <a:bodyPr>
            <a:normAutofit fontScale="92500" lnSpcReduction="20000"/>
          </a:bodyPr>
          <a:lstStyle/>
          <a:p>
            <a:r>
              <a:rPr lang="zh-CN" altLang="en-US" dirty="0"/>
              <a:t>牛妹正在玩多米诺骨牌。她将 </a:t>
            </a:r>
            <a:r>
              <a:rPr lang="en-US" altLang="zh-CN" dirty="0"/>
              <a:t>n </a:t>
            </a:r>
            <a:r>
              <a:rPr lang="zh-CN" altLang="en-US" dirty="0"/>
              <a:t>张多米诺骨牌从左到右排成一排，每一张多米诺骨牌都有重量，第 </a:t>
            </a:r>
            <a:r>
              <a:rPr lang="en-US" altLang="zh-CN" dirty="0"/>
              <a:t>iii </a:t>
            </a:r>
            <a:r>
              <a:rPr lang="zh-CN" altLang="en-US" dirty="0"/>
              <a:t>张多米诺骨牌的重量记为 </a:t>
            </a:r>
            <a:r>
              <a:rPr lang="en-US" altLang="zh-CN" dirty="0"/>
              <a:t>ai</a:t>
            </a:r>
            <a:r>
              <a:rPr lang="zh-CN" altLang="en-US" dirty="0"/>
              <a:t>。随后，牛妹定义了新的游戏规则，初始时她会选定 </a:t>
            </a:r>
            <a:r>
              <a:rPr lang="en-US" altLang="zh-CN" dirty="0" err="1"/>
              <a:t>l,r</a:t>
            </a:r>
            <a:r>
              <a:rPr lang="en-US" altLang="zh-CN" dirty="0"/>
              <a:t>(1≦l≦r≦n)</a:t>
            </a:r>
            <a:r>
              <a:rPr lang="zh-CN" altLang="en-US" dirty="0"/>
              <a:t>，一轮游戏过程如下：</a:t>
            </a:r>
            <a:endParaRPr lang="en-US" altLang="zh-CN" dirty="0"/>
          </a:p>
          <a:p>
            <a:r>
              <a:rPr lang="zh-CN" altLang="en-US" dirty="0"/>
              <a:t>手动选择第 </a:t>
            </a:r>
            <a:r>
              <a:rPr lang="en-US" altLang="zh-CN" dirty="0"/>
              <a:t>l</a:t>
            </a:r>
            <a:r>
              <a:rPr lang="zh-CN" altLang="en-US" dirty="0"/>
              <a:t> 张多米诺骨牌，将其向右推倒；</a:t>
            </a:r>
            <a:endParaRPr lang="en-US" altLang="zh-CN" dirty="0"/>
          </a:p>
          <a:p>
            <a:r>
              <a:rPr lang="zh-CN" altLang="en-US" dirty="0"/>
              <a:t>对于第 </a:t>
            </a:r>
            <a:r>
              <a:rPr lang="en-US" altLang="zh-CN" dirty="0"/>
              <a:t>l+1 </a:t>
            </a:r>
            <a:r>
              <a:rPr lang="zh-CN" altLang="en-US" dirty="0"/>
              <a:t>张多米诺骨牌，若满足 </a:t>
            </a:r>
            <a:r>
              <a:rPr lang="en-US" altLang="zh-CN" dirty="0"/>
              <a:t>a[l]≧a[l+1]</a:t>
            </a:r>
            <a:r>
              <a:rPr lang="zh-CN" altLang="en-US" dirty="0"/>
              <a:t> ，则其也会向右倒下；</a:t>
            </a:r>
            <a:endParaRPr lang="en-US" altLang="zh-CN" dirty="0"/>
          </a:p>
          <a:p>
            <a:r>
              <a:rPr lang="zh-CN" altLang="en-US" dirty="0"/>
              <a:t>对于第 </a:t>
            </a:r>
            <a:r>
              <a:rPr lang="en-US" altLang="zh-CN" dirty="0"/>
              <a:t>l+2 </a:t>
            </a:r>
            <a:r>
              <a:rPr lang="zh-CN" altLang="en-US" dirty="0"/>
              <a:t>张多米诺骨牌，若满足 </a:t>
            </a:r>
            <a:r>
              <a:rPr lang="en-US" altLang="zh-CN" dirty="0"/>
              <a:t>a[l]+a[l+1]≧a[l+2] </a:t>
            </a:r>
            <a:r>
              <a:rPr lang="zh-CN" altLang="en-US" dirty="0"/>
              <a:t>，则其也会向右倒下；</a:t>
            </a:r>
            <a:endParaRPr lang="en-US" altLang="zh-CN" dirty="0"/>
          </a:p>
          <a:p>
            <a:r>
              <a:rPr lang="zh-CN" altLang="en-US" dirty="0"/>
              <a:t>对于第 </a:t>
            </a:r>
            <a:r>
              <a:rPr lang="en-US" altLang="zh-CN" dirty="0" err="1"/>
              <a:t>i</a:t>
            </a:r>
            <a:r>
              <a:rPr lang="en-US" altLang="zh-CN" dirty="0"/>
              <a:t> </a:t>
            </a:r>
            <a:r>
              <a:rPr lang="zh-CN" altLang="en-US" dirty="0"/>
              <a:t>张多米诺骨牌，若其左侧的第 </a:t>
            </a:r>
            <a:r>
              <a:rPr lang="en-US" altLang="zh-CN" dirty="0"/>
              <a:t>i−1 </a:t>
            </a:r>
            <a:r>
              <a:rPr lang="zh-CN" altLang="en-US" dirty="0"/>
              <a:t>张多米诺骨牌倒下，且第 </a:t>
            </a:r>
            <a:r>
              <a:rPr lang="en-US" altLang="zh-CN" dirty="0" err="1"/>
              <a:t>i</a:t>
            </a:r>
            <a:r>
              <a:rPr lang="en-US" altLang="zh-CN" dirty="0"/>
              <a:t> </a:t>
            </a:r>
            <a:r>
              <a:rPr lang="zh-CN" altLang="en-US" dirty="0"/>
              <a:t>张多米诺骨牌的重量不大于其左侧倒下的全部多米诺骨牌的重量之和，则其也向右倒下</a:t>
            </a:r>
            <a:endParaRPr lang="en-US" altLang="zh-CN" dirty="0"/>
          </a:p>
          <a:p>
            <a:r>
              <a:rPr lang="zh-CN" altLang="en-US" dirty="0"/>
              <a:t>对于第 </a:t>
            </a:r>
            <a:r>
              <a:rPr lang="en-US" altLang="zh-CN" dirty="0"/>
              <a:t>r</a:t>
            </a:r>
            <a:r>
              <a:rPr lang="zh-CN" altLang="en-US" dirty="0"/>
              <a:t>张多米诺骨牌，如果其倒下了，那么这一局游戏就是完美的。</a:t>
            </a:r>
            <a:endParaRPr lang="en-US" altLang="zh-CN" dirty="0"/>
          </a:p>
          <a:p>
            <a:endParaRPr lang="zh-CN" altLang="en-US" dirty="0"/>
          </a:p>
        </p:txBody>
      </p:sp>
    </p:spTree>
    <p:extLst>
      <p:ext uri="{BB962C8B-B14F-4D97-AF65-F5344CB8AC3E}">
        <p14:creationId xmlns:p14="http://schemas.microsoft.com/office/powerpoint/2010/main" val="2743151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9CAA74-FBA5-E1CC-0980-40645B502E8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ECBFBFB-1656-6EE8-4501-5C423325BA86}"/>
              </a:ext>
            </a:extLst>
          </p:cNvPr>
          <p:cNvSpPr>
            <a:spLocks noGrp="1"/>
          </p:cNvSpPr>
          <p:nvPr>
            <p:ph idx="1"/>
          </p:nvPr>
        </p:nvSpPr>
        <p:spPr/>
        <p:txBody>
          <a:bodyPr/>
          <a:lstStyle/>
          <a:p>
            <a:r>
              <a:rPr lang="zh-CN" altLang="en-US" dirty="0"/>
              <a:t>致力于成为牛客星球技术大牛的牛可乐希望牛妹选择的每一对 </a:t>
            </a:r>
            <a:r>
              <a:rPr lang="en-US" altLang="zh-CN" dirty="0" err="1"/>
              <a:t>l,r</a:t>
            </a:r>
            <a:r>
              <a:rPr lang="zh-CN" altLang="en-US" dirty="0"/>
              <a:t> 都能使得这一局游戏是完美的。为此，在牛妹选定 </a:t>
            </a:r>
            <a:r>
              <a:rPr lang="en-US" altLang="zh-CN" dirty="0" err="1"/>
              <a:t>l,r</a:t>
            </a:r>
            <a:r>
              <a:rPr lang="zh-CN" altLang="en-US" dirty="0"/>
              <a:t> 后，牛可乐会调整多米诺骨牌的重量。具体地，每一次调整他会选择一块多米诺骨牌，然后将其重量增加 </a:t>
            </a:r>
            <a:r>
              <a:rPr lang="en-US" altLang="zh-CN" dirty="0"/>
              <a:t>1 </a:t>
            </a:r>
            <a:r>
              <a:rPr lang="zh-CN" altLang="en-US" dirty="0"/>
              <a:t>或者减少</a:t>
            </a:r>
            <a:r>
              <a:rPr lang="en-US" altLang="zh-CN" dirty="0"/>
              <a:t>1</a:t>
            </a:r>
            <a:r>
              <a:rPr lang="zh-CN" altLang="en-US" dirty="0"/>
              <a:t>。</a:t>
            </a:r>
            <a:endParaRPr lang="en-US" altLang="zh-CN" dirty="0"/>
          </a:p>
          <a:p>
            <a:r>
              <a:rPr lang="zh-CN" altLang="en-US" dirty="0"/>
              <a:t>快乐是牛妹的，你需要帮助牛可乐计算，对于每一对 </a:t>
            </a:r>
            <a:r>
              <a:rPr lang="en-US" altLang="zh-CN" dirty="0" err="1"/>
              <a:t>l,r</a:t>
            </a:r>
            <a:r>
              <a:rPr lang="zh-CN" altLang="en-US" dirty="0"/>
              <a:t>，牛可乐至少需要调整多少次多米诺骨牌的重量，才能使得这一局游戏是完美的。调整仅针对当前轮游戏，在每一轮游戏结束后骨牌的重量都会恢复。</a:t>
            </a:r>
          </a:p>
          <a:p>
            <a:endParaRPr lang="zh-CN" altLang="en-US" dirty="0"/>
          </a:p>
        </p:txBody>
      </p:sp>
    </p:spTree>
    <p:extLst>
      <p:ext uri="{BB962C8B-B14F-4D97-AF65-F5344CB8AC3E}">
        <p14:creationId xmlns:p14="http://schemas.microsoft.com/office/powerpoint/2010/main" val="3100598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2399A9-1853-80F8-53F0-512765FB58F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8825ABD-41A8-8AAE-9EFC-968A9B5EC102}"/>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950896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0218-43A3-BFAB-B5A1-4D7B7CF4A5C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A1F0B26-4AD0-8385-613F-40694FCA1ADB}"/>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52ECD1A5-EC99-3CCE-5579-9FA9A5732941}"/>
              </a:ext>
            </a:extLst>
          </p:cNvPr>
          <p:cNvPicPr>
            <a:picLocks noChangeAspect="1"/>
          </p:cNvPicPr>
          <p:nvPr/>
        </p:nvPicPr>
        <p:blipFill>
          <a:blip r:embed="rId2"/>
          <a:stretch>
            <a:fillRect/>
          </a:stretch>
        </p:blipFill>
        <p:spPr>
          <a:xfrm>
            <a:off x="838200" y="0"/>
            <a:ext cx="6833260" cy="6641884"/>
          </a:xfrm>
          <a:prstGeom prst="rect">
            <a:avLst/>
          </a:prstGeom>
        </p:spPr>
      </p:pic>
    </p:spTree>
    <p:extLst>
      <p:ext uri="{BB962C8B-B14F-4D97-AF65-F5344CB8AC3E}">
        <p14:creationId xmlns:p14="http://schemas.microsoft.com/office/powerpoint/2010/main" val="2144449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345C1-056B-B026-D9DF-5B828BA49A3E}"/>
              </a:ext>
            </a:extLst>
          </p:cNvPr>
          <p:cNvSpPr>
            <a:spLocks noGrp="1"/>
          </p:cNvSpPr>
          <p:nvPr>
            <p:ph type="title"/>
          </p:nvPr>
        </p:nvSpPr>
        <p:spPr/>
        <p:txBody>
          <a:bodyPr/>
          <a:lstStyle/>
          <a:p>
            <a:r>
              <a:rPr lang="en-US" altLang="zh-CN" dirty="0"/>
              <a:t>M </a:t>
            </a:r>
            <a:r>
              <a:rPr lang="zh-CN" altLang="en-US" dirty="0"/>
              <a:t>那是我们的影子</a:t>
            </a:r>
          </a:p>
        </p:txBody>
      </p:sp>
      <p:sp>
        <p:nvSpPr>
          <p:cNvPr id="3" name="内容占位符 2">
            <a:extLst>
              <a:ext uri="{FF2B5EF4-FFF2-40B4-BE49-F238E27FC236}">
                <a16:creationId xmlns:a16="http://schemas.microsoft.com/office/drawing/2014/main" id="{FD897614-F9C1-747B-BA45-F1E8C5C1AA28}"/>
              </a:ext>
            </a:extLst>
          </p:cNvPr>
          <p:cNvSpPr>
            <a:spLocks noGrp="1"/>
          </p:cNvSpPr>
          <p:nvPr>
            <p:ph idx="1"/>
          </p:nvPr>
        </p:nvSpPr>
        <p:spPr/>
        <p:txBody>
          <a:bodyPr>
            <a:normAutofit/>
          </a:bodyPr>
          <a:lstStyle/>
          <a:p>
            <a:r>
              <a:rPr lang="zh-CN" altLang="en-US" dirty="0"/>
              <a:t>由 </a:t>
            </a:r>
            <a:r>
              <a:rPr lang="en-US" altLang="zh-CN" dirty="0"/>
              <a:t>3×n </a:t>
            </a:r>
            <a:r>
              <a:rPr lang="zh-CN" altLang="en-US" dirty="0"/>
              <a:t>个单元格构成的 </a:t>
            </a:r>
            <a:r>
              <a:rPr lang="en-US" altLang="zh-CN" dirty="0"/>
              <a:t>3 </a:t>
            </a:r>
            <a:r>
              <a:rPr lang="zh-CN" altLang="en-US" dirty="0"/>
              <a:t>行 </a:t>
            </a:r>
            <a:r>
              <a:rPr lang="en-US" altLang="zh-CN" dirty="0"/>
              <a:t>n </a:t>
            </a:r>
            <a:r>
              <a:rPr lang="zh-CN" altLang="en-US" dirty="0"/>
              <a:t>列异形数独规则如下：</a:t>
            </a:r>
            <a:endParaRPr lang="en-US" altLang="zh-CN" dirty="0"/>
          </a:p>
          <a:p>
            <a:r>
              <a:rPr lang="zh-CN" altLang="en-US" dirty="0"/>
              <a:t>每一个单元格都需要填入 </a:t>
            </a:r>
            <a:r>
              <a:rPr lang="en-US" altLang="zh-CN" dirty="0"/>
              <a:t>1 </a:t>
            </a:r>
            <a:r>
              <a:rPr lang="zh-CN" altLang="en-US" dirty="0"/>
              <a:t>到 </a:t>
            </a:r>
            <a:r>
              <a:rPr lang="en-US" altLang="zh-CN" dirty="0"/>
              <a:t>9 </a:t>
            </a:r>
            <a:r>
              <a:rPr lang="zh-CN" altLang="en-US" dirty="0"/>
              <a:t>之间的整数；</a:t>
            </a:r>
            <a:endParaRPr lang="en-US" altLang="zh-CN" dirty="0"/>
          </a:p>
          <a:p>
            <a:r>
              <a:rPr lang="zh-CN" altLang="en-US" dirty="0"/>
              <a:t>任意一个 </a:t>
            </a:r>
            <a:r>
              <a:rPr lang="en-US" altLang="zh-CN" dirty="0"/>
              <a:t>3×3 </a:t>
            </a:r>
            <a:r>
              <a:rPr lang="zh-CN" altLang="en-US" dirty="0"/>
              <a:t>的子矩阵中都不包含重复的数字；</a:t>
            </a:r>
            <a:endParaRPr lang="en-US" altLang="zh-CN" dirty="0"/>
          </a:p>
          <a:p>
            <a:r>
              <a:rPr lang="zh-CN" altLang="en-US" dirty="0"/>
              <a:t>现在，牛可乐已经填入了一些数字，请你在此基础上帮助他计算，这个异形数独一共可以构造出多少个不同的合法解。由于答案可能很大，请输出答案对 </a:t>
            </a:r>
            <a:r>
              <a:rPr lang="en-US" altLang="zh-CN" dirty="0"/>
              <a:t>10^9+7 </a:t>
            </a:r>
            <a:r>
              <a:rPr lang="zh-CN" altLang="en-US" dirty="0"/>
              <a:t>取模后的结果。</a:t>
            </a:r>
          </a:p>
          <a:p>
            <a:endParaRPr lang="zh-CN" altLang="en-US" dirty="0"/>
          </a:p>
        </p:txBody>
      </p:sp>
    </p:spTree>
    <p:extLst>
      <p:ext uri="{BB962C8B-B14F-4D97-AF65-F5344CB8AC3E}">
        <p14:creationId xmlns:p14="http://schemas.microsoft.com/office/powerpoint/2010/main" val="3312966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219D2E-027E-681D-2186-229F3F9D7849}"/>
              </a:ext>
            </a:extLst>
          </p:cNvPr>
          <p:cNvSpPr>
            <a:spLocks noGrp="1"/>
          </p:cNvSpPr>
          <p:nvPr>
            <p:ph type="title"/>
          </p:nvPr>
        </p:nvSpPr>
        <p:spPr/>
        <p:txBody>
          <a:bodyPr/>
          <a:lstStyle/>
          <a:p>
            <a:r>
              <a:rPr lang="en-US" altLang="zh-CN" dirty="0"/>
              <a:t>B </a:t>
            </a:r>
            <a:r>
              <a:rPr lang="zh-CN" altLang="en-US" dirty="0"/>
              <a:t>能去你家蹭口饭吃吗</a:t>
            </a:r>
          </a:p>
        </p:txBody>
      </p:sp>
      <p:sp>
        <p:nvSpPr>
          <p:cNvPr id="3" name="内容占位符 2">
            <a:extLst>
              <a:ext uri="{FF2B5EF4-FFF2-40B4-BE49-F238E27FC236}">
                <a16:creationId xmlns:a16="http://schemas.microsoft.com/office/drawing/2014/main" id="{13761EB4-8AF6-21A8-36B9-BCD80C437D2F}"/>
              </a:ext>
            </a:extLst>
          </p:cNvPr>
          <p:cNvSpPr>
            <a:spLocks noGrp="1"/>
          </p:cNvSpPr>
          <p:nvPr>
            <p:ph idx="1"/>
          </p:nvPr>
        </p:nvSpPr>
        <p:spPr/>
        <p:txBody>
          <a:bodyPr/>
          <a:lstStyle/>
          <a:p>
            <a:r>
              <a:rPr lang="zh-CN" altLang="en-US" dirty="0"/>
              <a:t>牛妹家里有 </a:t>
            </a:r>
            <a:r>
              <a:rPr lang="en-US" altLang="zh-CN" dirty="0"/>
              <a:t>n</a:t>
            </a:r>
            <a:r>
              <a:rPr lang="zh-CN" altLang="en-US" dirty="0"/>
              <a:t>个碗，第 </a:t>
            </a:r>
            <a:r>
              <a:rPr lang="en-US" altLang="zh-CN" dirty="0" err="1"/>
              <a:t>i</a:t>
            </a:r>
            <a:r>
              <a:rPr lang="en-US" altLang="zh-CN" dirty="0"/>
              <a:t> </a:t>
            </a:r>
            <a:r>
              <a:rPr lang="zh-CN" altLang="en-US" dirty="0"/>
              <a:t>个碗的容量为 </a:t>
            </a:r>
            <a:r>
              <a:rPr lang="en-US" altLang="zh-CN" dirty="0"/>
              <a:t>ai</a:t>
            </a:r>
            <a:r>
              <a:rPr lang="zh-CN" altLang="en-US" dirty="0"/>
              <a:t>​。</a:t>
            </a:r>
            <a:endParaRPr lang="en-US" altLang="zh-CN" dirty="0"/>
          </a:p>
          <a:p>
            <a:r>
              <a:rPr lang="zh-CN" altLang="en-US" dirty="0"/>
              <a:t>牛妹要求，牛可乐自带的碗至少要比牛妹家一半数量的碗容量更小，而为了能装更多的饭，牛可乐想要带尽可能大的碗。请你帮助牛可乐计算，他最大能带多大的碗。</a:t>
            </a:r>
          </a:p>
          <a:p>
            <a:endParaRPr lang="zh-CN" altLang="en-US" dirty="0"/>
          </a:p>
        </p:txBody>
      </p:sp>
    </p:spTree>
    <p:extLst>
      <p:ext uri="{BB962C8B-B14F-4D97-AF65-F5344CB8AC3E}">
        <p14:creationId xmlns:p14="http://schemas.microsoft.com/office/powerpoint/2010/main" val="1060878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8C7451-2128-7FA5-6C2D-ACF200CC5BA1}"/>
              </a:ext>
            </a:extLst>
          </p:cNvPr>
          <p:cNvSpPr>
            <a:spLocks noGrp="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983A9A9B-F697-8398-9717-A31453CB6393}"/>
              </a:ext>
            </a:extLst>
          </p:cNvPr>
          <p:cNvGraphicFramePr>
            <a:graphicFrameLocks noGrp="1"/>
          </p:cNvGraphicFramePr>
          <p:nvPr>
            <p:ph idx="1"/>
            <p:extLst>
              <p:ext uri="{D42A27DB-BD31-4B8C-83A1-F6EECF244321}">
                <p14:modId xmlns:p14="http://schemas.microsoft.com/office/powerpoint/2010/main" val="3999150949"/>
              </p:ext>
            </p:extLst>
          </p:nvPr>
        </p:nvGraphicFramePr>
        <p:xfrm>
          <a:off x="838200" y="1825626"/>
          <a:ext cx="10515600" cy="1603374"/>
        </p:xfrm>
        <a:graphic>
          <a:graphicData uri="http://schemas.openxmlformats.org/drawingml/2006/table">
            <a:tbl>
              <a:tblPr>
                <a:tableStyleId>{5C22544A-7EE6-4342-B048-85BDC9FD1C3A}</a:tableStyleId>
              </a:tblPr>
              <a:tblGrid>
                <a:gridCol w="1051560">
                  <a:extLst>
                    <a:ext uri="{9D8B030D-6E8A-4147-A177-3AD203B41FA5}">
                      <a16:colId xmlns:a16="http://schemas.microsoft.com/office/drawing/2014/main" val="2519967246"/>
                    </a:ext>
                  </a:extLst>
                </a:gridCol>
                <a:gridCol w="1051560">
                  <a:extLst>
                    <a:ext uri="{9D8B030D-6E8A-4147-A177-3AD203B41FA5}">
                      <a16:colId xmlns:a16="http://schemas.microsoft.com/office/drawing/2014/main" val="331847912"/>
                    </a:ext>
                  </a:extLst>
                </a:gridCol>
                <a:gridCol w="1051560">
                  <a:extLst>
                    <a:ext uri="{9D8B030D-6E8A-4147-A177-3AD203B41FA5}">
                      <a16:colId xmlns:a16="http://schemas.microsoft.com/office/drawing/2014/main" val="3024532816"/>
                    </a:ext>
                  </a:extLst>
                </a:gridCol>
                <a:gridCol w="1051560">
                  <a:extLst>
                    <a:ext uri="{9D8B030D-6E8A-4147-A177-3AD203B41FA5}">
                      <a16:colId xmlns:a16="http://schemas.microsoft.com/office/drawing/2014/main" val="4005658772"/>
                    </a:ext>
                  </a:extLst>
                </a:gridCol>
                <a:gridCol w="1051560">
                  <a:extLst>
                    <a:ext uri="{9D8B030D-6E8A-4147-A177-3AD203B41FA5}">
                      <a16:colId xmlns:a16="http://schemas.microsoft.com/office/drawing/2014/main" val="2436627128"/>
                    </a:ext>
                  </a:extLst>
                </a:gridCol>
                <a:gridCol w="1051560">
                  <a:extLst>
                    <a:ext uri="{9D8B030D-6E8A-4147-A177-3AD203B41FA5}">
                      <a16:colId xmlns:a16="http://schemas.microsoft.com/office/drawing/2014/main" val="1920272554"/>
                    </a:ext>
                  </a:extLst>
                </a:gridCol>
                <a:gridCol w="1051560">
                  <a:extLst>
                    <a:ext uri="{9D8B030D-6E8A-4147-A177-3AD203B41FA5}">
                      <a16:colId xmlns:a16="http://schemas.microsoft.com/office/drawing/2014/main" val="749332344"/>
                    </a:ext>
                  </a:extLst>
                </a:gridCol>
                <a:gridCol w="1051560">
                  <a:extLst>
                    <a:ext uri="{9D8B030D-6E8A-4147-A177-3AD203B41FA5}">
                      <a16:colId xmlns:a16="http://schemas.microsoft.com/office/drawing/2014/main" val="1495556982"/>
                    </a:ext>
                  </a:extLst>
                </a:gridCol>
                <a:gridCol w="1051560">
                  <a:extLst>
                    <a:ext uri="{9D8B030D-6E8A-4147-A177-3AD203B41FA5}">
                      <a16:colId xmlns:a16="http://schemas.microsoft.com/office/drawing/2014/main" val="2494213124"/>
                    </a:ext>
                  </a:extLst>
                </a:gridCol>
                <a:gridCol w="1051560">
                  <a:extLst>
                    <a:ext uri="{9D8B030D-6E8A-4147-A177-3AD203B41FA5}">
                      <a16:colId xmlns:a16="http://schemas.microsoft.com/office/drawing/2014/main" val="3238908514"/>
                    </a:ext>
                  </a:extLst>
                </a:gridCol>
              </a:tblGrid>
              <a:tr h="534458">
                <a:tc>
                  <a:txBody>
                    <a:bodyPr/>
                    <a:lstStyle/>
                    <a:p>
                      <a:r>
                        <a:rPr lang="en-US" altLang="zh-CN" sz="2800" dirty="0"/>
                        <a:t>A</a:t>
                      </a:r>
                      <a:endParaRPr lang="zh-CN" altLang="en-US" sz="2800" dirty="0"/>
                    </a:p>
                  </a:txBody>
                  <a:tcPr>
                    <a:solidFill>
                      <a:schemeClr val="accent4">
                        <a:lumMod val="20000"/>
                        <a:lumOff val="80000"/>
                      </a:schemeClr>
                    </a:solidFill>
                  </a:tcPr>
                </a:tc>
                <a:tc>
                  <a:txBody>
                    <a:bodyPr/>
                    <a:lstStyle/>
                    <a:p>
                      <a:r>
                        <a:rPr lang="en-US" altLang="zh-CN" sz="2800" dirty="0"/>
                        <a:t>D</a:t>
                      </a:r>
                      <a:endParaRPr lang="zh-CN" altLang="en-US" sz="2800" dirty="0"/>
                    </a:p>
                  </a:txBody>
                  <a:tcPr>
                    <a:solidFill>
                      <a:schemeClr val="accent6">
                        <a:lumMod val="20000"/>
                        <a:lumOff val="80000"/>
                      </a:schemeClr>
                    </a:solidFill>
                  </a:tcPr>
                </a:tc>
                <a:tc>
                  <a:txBody>
                    <a:bodyPr/>
                    <a:lstStyle/>
                    <a:p>
                      <a:r>
                        <a:rPr lang="en-US" altLang="zh-CN" sz="2800" dirty="0"/>
                        <a:t>G</a:t>
                      </a:r>
                      <a:endParaRPr lang="zh-CN" altLang="en-US" sz="2800" dirty="0"/>
                    </a:p>
                  </a:txBody>
                  <a:tcPr/>
                </a:tc>
                <a:tc>
                  <a:txBody>
                    <a:bodyPr/>
                    <a:lstStyle/>
                    <a:p>
                      <a:r>
                        <a:rPr lang="en-US" altLang="zh-CN" sz="2800" dirty="0"/>
                        <a:t>B</a:t>
                      </a:r>
                      <a:endParaRPr lang="zh-CN" altLang="en-US" sz="2800" dirty="0"/>
                    </a:p>
                  </a:txBody>
                  <a:tcPr>
                    <a:solidFill>
                      <a:schemeClr val="accent4">
                        <a:lumMod val="20000"/>
                        <a:lumOff val="80000"/>
                      </a:schemeClr>
                    </a:solidFill>
                  </a:tcPr>
                </a:tc>
                <a:tc>
                  <a:txBody>
                    <a:bodyPr/>
                    <a:lstStyle/>
                    <a:p>
                      <a:r>
                        <a:rPr lang="en-US" altLang="zh-CN" sz="2800" dirty="0"/>
                        <a:t>E</a:t>
                      </a:r>
                      <a:endParaRPr lang="zh-CN" altLang="en-US" sz="2800" dirty="0"/>
                    </a:p>
                  </a:txBody>
                  <a:tcPr>
                    <a:solidFill>
                      <a:schemeClr val="accent6">
                        <a:lumMod val="20000"/>
                        <a:lumOff val="80000"/>
                      </a:schemeClr>
                    </a:solidFill>
                  </a:tcPr>
                </a:tc>
                <a:tc>
                  <a:txBody>
                    <a:bodyPr/>
                    <a:lstStyle/>
                    <a:p>
                      <a:r>
                        <a:rPr lang="en-US" altLang="zh-CN" sz="2800" dirty="0"/>
                        <a:t>H</a:t>
                      </a:r>
                      <a:endParaRPr lang="zh-CN" altLang="en-US" sz="2800" dirty="0"/>
                    </a:p>
                  </a:txBody>
                  <a:tcPr/>
                </a:tc>
                <a:tc>
                  <a:txBody>
                    <a:bodyPr/>
                    <a:lstStyle/>
                    <a:p>
                      <a:r>
                        <a:rPr lang="en-US" altLang="zh-CN" sz="2800" dirty="0"/>
                        <a:t>C</a:t>
                      </a:r>
                      <a:endParaRPr lang="zh-CN" altLang="en-US" sz="2800" dirty="0"/>
                    </a:p>
                  </a:txBody>
                  <a:tcPr>
                    <a:solidFill>
                      <a:schemeClr val="accent4">
                        <a:lumMod val="20000"/>
                        <a:lumOff val="80000"/>
                      </a:schemeClr>
                    </a:solidFill>
                  </a:tcPr>
                </a:tc>
                <a:tc>
                  <a:txBody>
                    <a:bodyPr/>
                    <a:lstStyle/>
                    <a:p>
                      <a:r>
                        <a:rPr lang="en-US" altLang="zh-CN" sz="2800" dirty="0"/>
                        <a:t>D</a:t>
                      </a:r>
                      <a:endParaRPr lang="zh-CN" altLang="en-US" sz="2800" dirty="0"/>
                    </a:p>
                  </a:txBody>
                  <a:tcPr>
                    <a:solidFill>
                      <a:schemeClr val="accent6">
                        <a:lumMod val="20000"/>
                        <a:lumOff val="80000"/>
                      </a:schemeClr>
                    </a:solidFill>
                  </a:tcPr>
                </a:tc>
                <a:tc>
                  <a:txBody>
                    <a:bodyPr/>
                    <a:lstStyle/>
                    <a:p>
                      <a:r>
                        <a:rPr lang="en-US" altLang="zh-CN" sz="2800" dirty="0"/>
                        <a:t>I</a:t>
                      </a:r>
                    </a:p>
                  </a:txBody>
                  <a:tcPr/>
                </a:tc>
                <a:tc>
                  <a:txBody>
                    <a:bodyPr/>
                    <a:lstStyle/>
                    <a:p>
                      <a:endParaRPr lang="zh-CN" altLang="en-US" sz="2800" dirty="0"/>
                    </a:p>
                  </a:txBody>
                  <a:tcPr/>
                </a:tc>
                <a:extLst>
                  <a:ext uri="{0D108BD9-81ED-4DB2-BD59-A6C34878D82A}">
                    <a16:rowId xmlns:a16="http://schemas.microsoft.com/office/drawing/2014/main" val="3399440794"/>
                  </a:ext>
                </a:extLst>
              </a:tr>
              <a:tr h="534458">
                <a:tc>
                  <a:txBody>
                    <a:bodyPr/>
                    <a:lstStyle/>
                    <a:p>
                      <a:r>
                        <a:rPr lang="en-US" altLang="zh-CN" sz="2800" dirty="0"/>
                        <a:t>B</a:t>
                      </a:r>
                      <a:endParaRPr lang="zh-CN" altLang="en-US" sz="2800" dirty="0"/>
                    </a:p>
                  </a:txBody>
                  <a:tcPr>
                    <a:solidFill>
                      <a:schemeClr val="accent4">
                        <a:lumMod val="20000"/>
                        <a:lumOff val="80000"/>
                      </a:schemeClr>
                    </a:solidFill>
                  </a:tcPr>
                </a:tc>
                <a:tc>
                  <a:txBody>
                    <a:bodyPr/>
                    <a:lstStyle/>
                    <a:p>
                      <a:r>
                        <a:rPr lang="en-US" altLang="zh-CN" sz="2800" dirty="0"/>
                        <a:t>E</a:t>
                      </a:r>
                      <a:endParaRPr lang="zh-CN" altLang="en-US" sz="2800" dirty="0"/>
                    </a:p>
                  </a:txBody>
                  <a:tcPr>
                    <a:solidFill>
                      <a:schemeClr val="accent6">
                        <a:lumMod val="20000"/>
                        <a:lumOff val="80000"/>
                      </a:schemeClr>
                    </a:solidFill>
                  </a:tcPr>
                </a:tc>
                <a:tc>
                  <a:txBody>
                    <a:bodyPr/>
                    <a:lstStyle/>
                    <a:p>
                      <a:r>
                        <a:rPr lang="en-US" altLang="zh-CN" sz="2800" dirty="0"/>
                        <a:t>H</a:t>
                      </a:r>
                      <a:endParaRPr lang="zh-CN" altLang="en-US" sz="2800" dirty="0"/>
                    </a:p>
                  </a:txBody>
                  <a:tcPr/>
                </a:tc>
                <a:tc>
                  <a:txBody>
                    <a:bodyPr/>
                    <a:lstStyle/>
                    <a:p>
                      <a:r>
                        <a:rPr lang="en-US" altLang="zh-CN" sz="2800" dirty="0"/>
                        <a:t>A</a:t>
                      </a:r>
                      <a:endParaRPr lang="zh-CN" altLang="en-US" sz="2800" dirty="0"/>
                    </a:p>
                  </a:txBody>
                  <a:tcPr>
                    <a:solidFill>
                      <a:schemeClr val="accent4">
                        <a:lumMod val="20000"/>
                        <a:lumOff val="80000"/>
                      </a:schemeClr>
                    </a:solidFill>
                  </a:tcPr>
                </a:tc>
                <a:tc>
                  <a:txBody>
                    <a:bodyPr/>
                    <a:lstStyle/>
                    <a:p>
                      <a:r>
                        <a:rPr lang="en-US" altLang="zh-CN" sz="2800" dirty="0"/>
                        <a:t>D</a:t>
                      </a:r>
                      <a:endParaRPr lang="zh-CN" altLang="en-US" sz="2800" dirty="0"/>
                    </a:p>
                  </a:txBody>
                  <a:tcPr>
                    <a:solidFill>
                      <a:schemeClr val="accent6">
                        <a:lumMod val="20000"/>
                        <a:lumOff val="80000"/>
                      </a:schemeClr>
                    </a:solidFill>
                  </a:tcPr>
                </a:tc>
                <a:tc>
                  <a:txBody>
                    <a:bodyPr/>
                    <a:lstStyle/>
                    <a:p>
                      <a:r>
                        <a:rPr lang="en-US" altLang="zh-CN" sz="2800" dirty="0"/>
                        <a:t>I</a:t>
                      </a:r>
                      <a:endParaRPr lang="zh-CN" altLang="en-US" sz="2800" dirty="0"/>
                    </a:p>
                  </a:txBody>
                  <a:tcPr/>
                </a:tc>
                <a:tc>
                  <a:txBody>
                    <a:bodyPr/>
                    <a:lstStyle/>
                    <a:p>
                      <a:r>
                        <a:rPr lang="en-US" altLang="zh-CN" sz="2800" dirty="0"/>
                        <a:t>A</a:t>
                      </a:r>
                      <a:endParaRPr lang="zh-CN" altLang="en-US" sz="2800" dirty="0"/>
                    </a:p>
                  </a:txBody>
                  <a:tcPr>
                    <a:solidFill>
                      <a:schemeClr val="accent4">
                        <a:lumMod val="20000"/>
                        <a:lumOff val="80000"/>
                      </a:schemeClr>
                    </a:solidFill>
                  </a:tcPr>
                </a:tc>
                <a:tc>
                  <a:txBody>
                    <a:bodyPr/>
                    <a:lstStyle/>
                    <a:p>
                      <a:r>
                        <a:rPr lang="en-US" altLang="zh-CN" sz="2800" dirty="0"/>
                        <a:t>F</a:t>
                      </a:r>
                      <a:endParaRPr lang="zh-CN" altLang="en-US" sz="2800" dirty="0"/>
                    </a:p>
                  </a:txBody>
                  <a:tcPr>
                    <a:solidFill>
                      <a:schemeClr val="accent6">
                        <a:lumMod val="20000"/>
                        <a:lumOff val="80000"/>
                      </a:schemeClr>
                    </a:solidFill>
                  </a:tcPr>
                </a:tc>
                <a:tc>
                  <a:txBody>
                    <a:bodyPr/>
                    <a:lstStyle/>
                    <a:p>
                      <a:r>
                        <a:rPr lang="en-US" altLang="zh-CN" sz="2800" dirty="0"/>
                        <a:t>H</a:t>
                      </a:r>
                    </a:p>
                  </a:txBody>
                  <a:tcPr/>
                </a:tc>
                <a:tc>
                  <a:txBody>
                    <a:bodyPr/>
                    <a:lstStyle/>
                    <a:p>
                      <a:endParaRPr lang="zh-CN" altLang="en-US" sz="2800" dirty="0"/>
                    </a:p>
                  </a:txBody>
                  <a:tcPr/>
                </a:tc>
                <a:extLst>
                  <a:ext uri="{0D108BD9-81ED-4DB2-BD59-A6C34878D82A}">
                    <a16:rowId xmlns:a16="http://schemas.microsoft.com/office/drawing/2014/main" val="2195145250"/>
                  </a:ext>
                </a:extLst>
              </a:tr>
              <a:tr h="534458">
                <a:tc>
                  <a:txBody>
                    <a:bodyPr/>
                    <a:lstStyle/>
                    <a:p>
                      <a:r>
                        <a:rPr lang="en-US" altLang="zh-CN" sz="2800" dirty="0"/>
                        <a:t>C</a:t>
                      </a:r>
                      <a:endParaRPr lang="zh-CN" altLang="en-US" sz="2800" dirty="0"/>
                    </a:p>
                  </a:txBody>
                  <a:tcPr>
                    <a:solidFill>
                      <a:schemeClr val="accent4">
                        <a:lumMod val="20000"/>
                        <a:lumOff val="80000"/>
                      </a:schemeClr>
                    </a:solidFill>
                  </a:tcPr>
                </a:tc>
                <a:tc>
                  <a:txBody>
                    <a:bodyPr/>
                    <a:lstStyle/>
                    <a:p>
                      <a:r>
                        <a:rPr lang="en-US" altLang="zh-CN" sz="2800" dirty="0"/>
                        <a:t>F</a:t>
                      </a:r>
                      <a:endParaRPr lang="zh-CN" altLang="en-US" sz="2800" dirty="0"/>
                    </a:p>
                  </a:txBody>
                  <a:tcPr>
                    <a:solidFill>
                      <a:schemeClr val="accent6">
                        <a:lumMod val="20000"/>
                        <a:lumOff val="80000"/>
                      </a:schemeClr>
                    </a:solidFill>
                  </a:tcPr>
                </a:tc>
                <a:tc>
                  <a:txBody>
                    <a:bodyPr/>
                    <a:lstStyle/>
                    <a:p>
                      <a:r>
                        <a:rPr lang="en-US" altLang="zh-CN" sz="2800" dirty="0"/>
                        <a:t>I</a:t>
                      </a:r>
                      <a:endParaRPr lang="zh-CN" altLang="en-US" sz="2800" dirty="0"/>
                    </a:p>
                  </a:txBody>
                  <a:tcPr/>
                </a:tc>
                <a:tc>
                  <a:txBody>
                    <a:bodyPr/>
                    <a:lstStyle/>
                    <a:p>
                      <a:r>
                        <a:rPr lang="en-US" altLang="zh-CN" sz="2800" dirty="0"/>
                        <a:t>C</a:t>
                      </a:r>
                      <a:endParaRPr lang="zh-CN" altLang="en-US" sz="2800" dirty="0"/>
                    </a:p>
                  </a:txBody>
                  <a:tcPr>
                    <a:solidFill>
                      <a:schemeClr val="accent4">
                        <a:lumMod val="20000"/>
                        <a:lumOff val="80000"/>
                      </a:schemeClr>
                    </a:solidFill>
                  </a:tcPr>
                </a:tc>
                <a:tc>
                  <a:txBody>
                    <a:bodyPr/>
                    <a:lstStyle/>
                    <a:p>
                      <a:r>
                        <a:rPr lang="en-US" altLang="zh-CN" sz="2800" dirty="0"/>
                        <a:t>F</a:t>
                      </a:r>
                      <a:endParaRPr lang="zh-CN" altLang="en-US" sz="2800" dirty="0"/>
                    </a:p>
                  </a:txBody>
                  <a:tcPr>
                    <a:solidFill>
                      <a:schemeClr val="accent6">
                        <a:lumMod val="20000"/>
                        <a:lumOff val="80000"/>
                      </a:schemeClr>
                    </a:solidFill>
                  </a:tcPr>
                </a:tc>
                <a:tc>
                  <a:txBody>
                    <a:bodyPr/>
                    <a:lstStyle/>
                    <a:p>
                      <a:r>
                        <a:rPr lang="en-US" altLang="zh-CN" sz="2800" dirty="0"/>
                        <a:t>G</a:t>
                      </a:r>
                      <a:endParaRPr lang="zh-CN" altLang="en-US" sz="2800" dirty="0"/>
                    </a:p>
                  </a:txBody>
                  <a:tcPr/>
                </a:tc>
                <a:tc>
                  <a:txBody>
                    <a:bodyPr/>
                    <a:lstStyle/>
                    <a:p>
                      <a:r>
                        <a:rPr lang="en-US" altLang="zh-CN" sz="2800" dirty="0"/>
                        <a:t>B</a:t>
                      </a:r>
                      <a:endParaRPr lang="zh-CN" altLang="en-US" sz="2800" dirty="0"/>
                    </a:p>
                  </a:txBody>
                  <a:tcPr>
                    <a:solidFill>
                      <a:schemeClr val="accent4">
                        <a:lumMod val="20000"/>
                        <a:lumOff val="80000"/>
                      </a:schemeClr>
                    </a:solidFill>
                  </a:tcPr>
                </a:tc>
                <a:tc>
                  <a:txBody>
                    <a:bodyPr/>
                    <a:lstStyle/>
                    <a:p>
                      <a:r>
                        <a:rPr lang="en-US" altLang="zh-CN" sz="2800" dirty="0"/>
                        <a:t>E</a:t>
                      </a:r>
                      <a:endParaRPr lang="zh-CN" altLang="en-US" sz="2800" dirty="0"/>
                    </a:p>
                  </a:txBody>
                  <a:tcPr>
                    <a:solidFill>
                      <a:schemeClr val="accent6">
                        <a:lumMod val="20000"/>
                        <a:lumOff val="80000"/>
                      </a:schemeClr>
                    </a:solidFill>
                  </a:tcPr>
                </a:tc>
                <a:tc>
                  <a:txBody>
                    <a:bodyPr/>
                    <a:lstStyle/>
                    <a:p>
                      <a:r>
                        <a:rPr lang="en-US" altLang="zh-CN" sz="2800" dirty="0"/>
                        <a:t>G</a:t>
                      </a:r>
                      <a:endParaRPr lang="zh-CN" altLang="en-US" sz="2800" dirty="0"/>
                    </a:p>
                  </a:txBody>
                  <a:tcPr/>
                </a:tc>
                <a:tc>
                  <a:txBody>
                    <a:bodyPr/>
                    <a:lstStyle/>
                    <a:p>
                      <a:endParaRPr lang="zh-CN" altLang="en-US" sz="2800" dirty="0"/>
                    </a:p>
                  </a:txBody>
                  <a:tcPr/>
                </a:tc>
                <a:extLst>
                  <a:ext uri="{0D108BD9-81ED-4DB2-BD59-A6C34878D82A}">
                    <a16:rowId xmlns:a16="http://schemas.microsoft.com/office/drawing/2014/main" val="2691141446"/>
                  </a:ext>
                </a:extLst>
              </a:tr>
            </a:tbl>
          </a:graphicData>
        </a:graphic>
      </p:graphicFrame>
    </p:spTree>
    <p:extLst>
      <p:ext uri="{BB962C8B-B14F-4D97-AF65-F5344CB8AC3E}">
        <p14:creationId xmlns:p14="http://schemas.microsoft.com/office/powerpoint/2010/main" val="3462268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19295-B0C8-0D50-C64E-A7A8B7999F1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7D6E35C-B948-E086-535C-C588D78C493F}"/>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9AE4A87E-4741-2641-C5CF-FEF56C9EC15F}"/>
              </a:ext>
            </a:extLst>
          </p:cNvPr>
          <p:cNvPicPr>
            <a:picLocks noChangeAspect="1"/>
          </p:cNvPicPr>
          <p:nvPr/>
        </p:nvPicPr>
        <p:blipFill>
          <a:blip r:embed="rId2"/>
          <a:stretch>
            <a:fillRect/>
          </a:stretch>
        </p:blipFill>
        <p:spPr>
          <a:xfrm>
            <a:off x="921328" y="0"/>
            <a:ext cx="6999514" cy="6866190"/>
          </a:xfrm>
          <a:prstGeom prst="rect">
            <a:avLst/>
          </a:prstGeom>
        </p:spPr>
      </p:pic>
    </p:spTree>
    <p:extLst>
      <p:ext uri="{BB962C8B-B14F-4D97-AF65-F5344CB8AC3E}">
        <p14:creationId xmlns:p14="http://schemas.microsoft.com/office/powerpoint/2010/main" val="393900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DE5E6-29B9-AEFE-4BEE-24E83C792909}"/>
              </a:ext>
            </a:extLst>
          </p:cNvPr>
          <p:cNvSpPr>
            <a:spLocks noGrp="1"/>
          </p:cNvSpPr>
          <p:nvPr>
            <p:ph type="title"/>
          </p:nvPr>
        </p:nvSpPr>
        <p:spPr/>
        <p:txBody>
          <a:bodyPr/>
          <a:lstStyle/>
          <a:p>
            <a:r>
              <a:rPr lang="en-US" altLang="zh-CN" dirty="0"/>
              <a:t>I </a:t>
            </a:r>
            <a:r>
              <a:rPr lang="zh-CN" altLang="en-US" dirty="0"/>
              <a:t> 一起看很美的日落！</a:t>
            </a:r>
          </a:p>
        </p:txBody>
      </p:sp>
      <p:sp>
        <p:nvSpPr>
          <p:cNvPr id="3" name="内容占位符 2">
            <a:extLst>
              <a:ext uri="{FF2B5EF4-FFF2-40B4-BE49-F238E27FC236}">
                <a16:creationId xmlns:a16="http://schemas.microsoft.com/office/drawing/2014/main" id="{1AD4C55F-D21F-A653-3B5B-A43F2525DEB0}"/>
              </a:ext>
            </a:extLst>
          </p:cNvPr>
          <p:cNvSpPr>
            <a:spLocks noGrp="1"/>
          </p:cNvSpPr>
          <p:nvPr>
            <p:ph idx="1"/>
          </p:nvPr>
        </p:nvSpPr>
        <p:spPr/>
        <p:txBody>
          <a:bodyPr/>
          <a:lstStyle/>
          <a:p>
            <a:r>
              <a:rPr lang="zh-CN" altLang="en-US" dirty="0"/>
              <a:t>牛可乐有一棵由 </a:t>
            </a:r>
            <a:r>
              <a:rPr lang="en-US" altLang="zh-CN" dirty="0"/>
              <a:t>n </a:t>
            </a:r>
            <a:r>
              <a:rPr lang="zh-CN" altLang="en-US" dirty="0"/>
              <a:t>个结点构成的树，第 </a:t>
            </a:r>
            <a:r>
              <a:rPr lang="en-US" altLang="zh-CN" dirty="0" err="1"/>
              <a:t>i</a:t>
            </a:r>
            <a:r>
              <a:rPr lang="en-US" altLang="zh-CN" dirty="0"/>
              <a:t> </a:t>
            </a:r>
            <a:r>
              <a:rPr lang="zh-CN" altLang="en-US" dirty="0"/>
              <a:t>个节点的权值为</a:t>
            </a:r>
            <a:r>
              <a:rPr lang="en-US" altLang="zh-CN" dirty="0"/>
              <a:t>a </a:t>
            </a:r>
            <a:r>
              <a:rPr lang="en-US" altLang="zh-CN" dirty="0" err="1"/>
              <a:t>i</a:t>
            </a:r>
            <a:r>
              <a:rPr lang="en-US" altLang="zh-CN" dirty="0"/>
              <a:t>​ </a:t>
            </a:r>
            <a:r>
              <a:rPr lang="zh-CN" altLang="en-US" dirty="0"/>
              <a:t>。       </a:t>
            </a:r>
            <a:endParaRPr lang="en-US" altLang="zh-CN" dirty="0"/>
          </a:p>
          <a:p>
            <a:r>
              <a:rPr lang="zh-CN" altLang="en-US" dirty="0"/>
              <a:t>我们定义一个连通块 </a:t>
            </a:r>
            <a:r>
              <a:rPr lang="en-US" altLang="zh-CN" dirty="0"/>
              <a:t>V </a:t>
            </a:r>
            <a:r>
              <a:rPr lang="zh-CN" altLang="en-US" dirty="0"/>
              <a:t>的权值为：∙ ∙当前连通块中两两结点的权值异或和，即</a:t>
            </a:r>
            <a:r>
              <a:rPr lang="en-US" altLang="zh-CN" dirty="0"/>
              <a:t>∑​ (a </a:t>
            </a:r>
            <a:r>
              <a:rPr lang="en-US" altLang="zh-CN" dirty="0" err="1"/>
              <a:t>i</a:t>
            </a:r>
            <a:r>
              <a:rPr lang="en-US" altLang="zh-CN" dirty="0"/>
              <a:t>​ ⊕a j​ )</a:t>
            </a:r>
            <a:r>
              <a:rPr lang="zh-CN" altLang="en-US" dirty="0"/>
              <a:t>；      </a:t>
            </a:r>
            <a:endParaRPr lang="en-US" altLang="zh-CN" dirty="0"/>
          </a:p>
          <a:p>
            <a:r>
              <a:rPr lang="zh-CN" altLang="en-US" dirty="0"/>
              <a:t> 你需要计算全部连通块的权值之和。由于答案可能很大，请将答案对 </a:t>
            </a:r>
            <a:r>
              <a:rPr lang="en-US" altLang="zh-CN" dirty="0"/>
              <a:t>(10^9+7</a:t>
            </a:r>
            <a:r>
              <a:rPr lang="zh-CN" altLang="en-US" dirty="0"/>
              <a:t>）取模后输出。        </a:t>
            </a:r>
            <a:endParaRPr lang="en-US" altLang="zh-CN" dirty="0"/>
          </a:p>
          <a:p>
            <a:r>
              <a:rPr lang="zh-CN" altLang="en-US" dirty="0"/>
              <a:t>此题中的连通块定义为：对于树上的任意一个点集 </a:t>
            </a:r>
            <a:r>
              <a:rPr lang="en-US" altLang="zh-CN" dirty="0"/>
              <a:t>S</a:t>
            </a:r>
            <a:r>
              <a:rPr lang="zh-CN" altLang="en-US" dirty="0"/>
              <a:t>，如果 �</a:t>
            </a:r>
            <a:r>
              <a:rPr lang="en-US" altLang="zh-CN" dirty="0"/>
              <a:t>S </a:t>
            </a:r>
            <a:r>
              <a:rPr lang="zh-CN" altLang="en-US" dirty="0"/>
              <a:t>中的任意两点 </a:t>
            </a:r>
            <a:r>
              <a:rPr lang="en-US" altLang="zh-CN" dirty="0" err="1"/>
              <a:t>u,v</a:t>
            </a:r>
            <a:r>
              <a:rPr lang="en-US" altLang="zh-CN" dirty="0"/>
              <a:t> </a:t>
            </a:r>
            <a:r>
              <a:rPr lang="zh-CN" altLang="en-US" dirty="0"/>
              <a:t>之间存在一条路径，且路径上的所有点都在 </a:t>
            </a:r>
            <a:r>
              <a:rPr lang="en-US" altLang="zh-CN" dirty="0"/>
              <a:t>S </a:t>
            </a:r>
            <a:r>
              <a:rPr lang="zh-CN" altLang="en-US" dirty="0"/>
              <a:t>中，则称 </a:t>
            </a:r>
            <a:r>
              <a:rPr lang="en-US" altLang="zh-CN" dirty="0"/>
              <a:t>S </a:t>
            </a:r>
            <a:r>
              <a:rPr lang="zh-CN" altLang="en-US" dirty="0"/>
              <a:t>是一个连通块。</a:t>
            </a:r>
          </a:p>
        </p:txBody>
      </p:sp>
    </p:spTree>
    <p:extLst>
      <p:ext uri="{BB962C8B-B14F-4D97-AF65-F5344CB8AC3E}">
        <p14:creationId xmlns:p14="http://schemas.microsoft.com/office/powerpoint/2010/main" val="2154218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等腰三角形 21">
            <a:extLst>
              <a:ext uri="{FF2B5EF4-FFF2-40B4-BE49-F238E27FC236}">
                <a16:creationId xmlns:a16="http://schemas.microsoft.com/office/drawing/2014/main" id="{135D8B3E-FDF4-D5C5-3AD1-8BE282AF0822}"/>
              </a:ext>
            </a:extLst>
          </p:cNvPr>
          <p:cNvSpPr/>
          <p:nvPr/>
        </p:nvSpPr>
        <p:spPr>
          <a:xfrm>
            <a:off x="9048502" y="3239165"/>
            <a:ext cx="961901" cy="2802577"/>
          </a:xfrm>
          <a:prstGeom prst="triangl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10" name="等腰三角形 9">
            <a:extLst>
              <a:ext uri="{FF2B5EF4-FFF2-40B4-BE49-F238E27FC236}">
                <a16:creationId xmlns:a16="http://schemas.microsoft.com/office/drawing/2014/main" id="{C3243842-F0DB-D898-BE0D-659E427BC0EA}"/>
              </a:ext>
            </a:extLst>
          </p:cNvPr>
          <p:cNvSpPr/>
          <p:nvPr/>
        </p:nvSpPr>
        <p:spPr>
          <a:xfrm>
            <a:off x="7774379" y="3265713"/>
            <a:ext cx="961901" cy="280257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E23E1D86-CFD1-E960-E8BF-EF1BA01B815F}"/>
              </a:ext>
            </a:extLst>
          </p:cNvPr>
          <p:cNvSpPr>
            <a:spLocks noGrp="1"/>
          </p:cNvSpPr>
          <p:nvPr>
            <p:ph type="title"/>
          </p:nvPr>
        </p:nvSpPr>
        <p:spPr/>
        <p:txBody>
          <a:bodyPr/>
          <a:lstStyle/>
          <a:p>
            <a:endParaRPr lang="zh-CN" altLang="en-US"/>
          </a:p>
        </p:txBody>
      </p:sp>
      <p:sp>
        <p:nvSpPr>
          <p:cNvPr id="4" name="椭圆 3">
            <a:extLst>
              <a:ext uri="{FF2B5EF4-FFF2-40B4-BE49-F238E27FC236}">
                <a16:creationId xmlns:a16="http://schemas.microsoft.com/office/drawing/2014/main" id="{5D4A9479-F3D8-3D6B-8798-2124BAA06265}"/>
              </a:ext>
            </a:extLst>
          </p:cNvPr>
          <p:cNvSpPr/>
          <p:nvPr/>
        </p:nvSpPr>
        <p:spPr>
          <a:xfrm>
            <a:off x="8475023" y="1024888"/>
            <a:ext cx="522514" cy="7568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E428CC75-542F-3040-A572-E1A51328BE2E}"/>
              </a:ext>
            </a:extLst>
          </p:cNvPr>
          <p:cNvSpPr/>
          <p:nvPr/>
        </p:nvSpPr>
        <p:spPr>
          <a:xfrm>
            <a:off x="7982197" y="3073730"/>
            <a:ext cx="522514" cy="7568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AC5768F0-B445-43B6-BB2B-CAD6E30C58FD}"/>
              </a:ext>
            </a:extLst>
          </p:cNvPr>
          <p:cNvSpPr/>
          <p:nvPr/>
        </p:nvSpPr>
        <p:spPr>
          <a:xfrm>
            <a:off x="9220694" y="2990303"/>
            <a:ext cx="522514" cy="7568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a:extLst>
              <a:ext uri="{FF2B5EF4-FFF2-40B4-BE49-F238E27FC236}">
                <a16:creationId xmlns:a16="http://schemas.microsoft.com/office/drawing/2014/main" id="{AE4ECE77-47DC-319D-645A-24C37CC9B101}"/>
              </a:ext>
            </a:extLst>
          </p:cNvPr>
          <p:cNvSpPr/>
          <p:nvPr/>
        </p:nvSpPr>
        <p:spPr>
          <a:xfrm>
            <a:off x="6850083" y="3265714"/>
            <a:ext cx="961901" cy="280257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6F9B153-3387-B2C0-7A7C-41B1FF8D92C1}"/>
              </a:ext>
            </a:extLst>
          </p:cNvPr>
          <p:cNvSpPr/>
          <p:nvPr/>
        </p:nvSpPr>
        <p:spPr>
          <a:xfrm>
            <a:off x="7093527" y="3073730"/>
            <a:ext cx="522514" cy="7568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D1D435F8-8761-8392-BDEE-EDC766511B20}"/>
              </a:ext>
            </a:extLst>
          </p:cNvPr>
          <p:cNvCxnSpPr>
            <a:cxnSpLocks/>
            <a:stCxn id="4" idx="4"/>
            <a:endCxn id="7" idx="0"/>
          </p:cNvCxnSpPr>
          <p:nvPr/>
        </p:nvCxnSpPr>
        <p:spPr>
          <a:xfrm flipH="1">
            <a:off x="7354784" y="1781734"/>
            <a:ext cx="1381496" cy="1291996"/>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直接连接符 13">
            <a:extLst>
              <a:ext uri="{FF2B5EF4-FFF2-40B4-BE49-F238E27FC236}">
                <a16:creationId xmlns:a16="http://schemas.microsoft.com/office/drawing/2014/main" id="{0FC2BD44-0663-DC79-9E5B-25E4BD293310}"/>
              </a:ext>
            </a:extLst>
          </p:cNvPr>
          <p:cNvCxnSpPr>
            <a:stCxn id="4" idx="4"/>
            <a:endCxn id="5" idx="0"/>
          </p:cNvCxnSpPr>
          <p:nvPr/>
        </p:nvCxnSpPr>
        <p:spPr>
          <a:xfrm flipH="1">
            <a:off x="8243454" y="1781734"/>
            <a:ext cx="492826" cy="1291996"/>
          </a:xfrm>
          <a:prstGeom prst="line">
            <a:avLst/>
          </a:prstGeom>
        </p:spPr>
        <p:style>
          <a:lnRef idx="3">
            <a:schemeClr val="accent5"/>
          </a:lnRef>
          <a:fillRef idx="0">
            <a:schemeClr val="accent5"/>
          </a:fillRef>
          <a:effectRef idx="2">
            <a:schemeClr val="accent5"/>
          </a:effectRef>
          <a:fontRef idx="minor">
            <a:schemeClr val="tx1"/>
          </a:fontRef>
        </p:style>
      </p:cxnSp>
      <p:cxnSp>
        <p:nvCxnSpPr>
          <p:cNvPr id="16" name="直接连接符 15">
            <a:extLst>
              <a:ext uri="{FF2B5EF4-FFF2-40B4-BE49-F238E27FC236}">
                <a16:creationId xmlns:a16="http://schemas.microsoft.com/office/drawing/2014/main" id="{B56FF41B-5ECA-0E27-7CB3-73E8A5419DA0}"/>
              </a:ext>
            </a:extLst>
          </p:cNvPr>
          <p:cNvCxnSpPr>
            <a:cxnSpLocks/>
            <a:stCxn id="4" idx="4"/>
            <a:endCxn id="6" idx="0"/>
          </p:cNvCxnSpPr>
          <p:nvPr/>
        </p:nvCxnSpPr>
        <p:spPr>
          <a:xfrm>
            <a:off x="8736280" y="1781734"/>
            <a:ext cx="745671" cy="1208569"/>
          </a:xfrm>
          <a:prstGeom prst="line">
            <a:avLst/>
          </a:prstGeom>
        </p:spPr>
        <p:style>
          <a:lnRef idx="3">
            <a:schemeClr val="accent5"/>
          </a:lnRef>
          <a:fillRef idx="0">
            <a:schemeClr val="accent5"/>
          </a:fillRef>
          <a:effectRef idx="2">
            <a:schemeClr val="accent5"/>
          </a:effectRef>
          <a:fontRef idx="minor">
            <a:schemeClr val="tx1"/>
          </a:fontRef>
        </p:style>
      </p:cxnSp>
      <p:sp>
        <p:nvSpPr>
          <p:cNvPr id="18" name="椭圆 17">
            <a:extLst>
              <a:ext uri="{FF2B5EF4-FFF2-40B4-BE49-F238E27FC236}">
                <a16:creationId xmlns:a16="http://schemas.microsoft.com/office/drawing/2014/main" id="{6847CBB2-8105-3B0F-8103-C25BF90C9949}"/>
              </a:ext>
            </a:extLst>
          </p:cNvPr>
          <p:cNvSpPr/>
          <p:nvPr/>
        </p:nvSpPr>
        <p:spPr>
          <a:xfrm>
            <a:off x="10277599" y="2994831"/>
            <a:ext cx="522514" cy="75684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62F74A44-759B-F7F7-9A03-56F90A63385D}"/>
              </a:ext>
            </a:extLst>
          </p:cNvPr>
          <p:cNvCxnSpPr>
            <a:cxnSpLocks/>
            <a:endCxn id="18" idx="0"/>
          </p:cNvCxnSpPr>
          <p:nvPr/>
        </p:nvCxnSpPr>
        <p:spPr>
          <a:xfrm>
            <a:off x="8736280" y="1781734"/>
            <a:ext cx="1802576" cy="1213097"/>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99737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5F69F-E4A4-2AB3-0372-F273F2A7F98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17ED1A9-EB15-AE3A-4198-DD8CBC6F7A54}"/>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95854DD6-280B-0DBD-647E-C15FEC23DC48}"/>
              </a:ext>
            </a:extLst>
          </p:cNvPr>
          <p:cNvPicPr>
            <a:picLocks noChangeAspect="1"/>
          </p:cNvPicPr>
          <p:nvPr/>
        </p:nvPicPr>
        <p:blipFill>
          <a:blip r:embed="rId2"/>
          <a:stretch>
            <a:fillRect/>
          </a:stretch>
        </p:blipFill>
        <p:spPr>
          <a:xfrm>
            <a:off x="1150972" y="0"/>
            <a:ext cx="7007376" cy="6858000"/>
          </a:xfrm>
          <a:prstGeom prst="rect">
            <a:avLst/>
          </a:prstGeom>
        </p:spPr>
      </p:pic>
    </p:spTree>
    <p:extLst>
      <p:ext uri="{BB962C8B-B14F-4D97-AF65-F5344CB8AC3E}">
        <p14:creationId xmlns:p14="http://schemas.microsoft.com/office/powerpoint/2010/main" val="41598048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D58E8-75D9-445E-6FF6-88813DE3DB4A}"/>
              </a:ext>
            </a:extLst>
          </p:cNvPr>
          <p:cNvSpPr>
            <a:spLocks noGrp="1"/>
          </p:cNvSpPr>
          <p:nvPr>
            <p:ph type="title"/>
          </p:nvPr>
        </p:nvSpPr>
        <p:spPr/>
        <p:txBody>
          <a:bodyPr/>
          <a:lstStyle/>
          <a:p>
            <a:r>
              <a:rPr lang="en-US" altLang="zh-CN" dirty="0"/>
              <a:t>L </a:t>
            </a:r>
            <a:r>
              <a:rPr lang="zh-CN" altLang="en-US" dirty="0"/>
              <a:t>还会再见吗？</a:t>
            </a:r>
          </a:p>
        </p:txBody>
      </p:sp>
      <p:sp>
        <p:nvSpPr>
          <p:cNvPr id="3" name="内容占位符 2">
            <a:extLst>
              <a:ext uri="{FF2B5EF4-FFF2-40B4-BE49-F238E27FC236}">
                <a16:creationId xmlns:a16="http://schemas.microsoft.com/office/drawing/2014/main" id="{FAA30F56-053B-07BA-FA91-7600815D8647}"/>
              </a:ext>
            </a:extLst>
          </p:cNvPr>
          <p:cNvSpPr>
            <a:spLocks noGrp="1"/>
          </p:cNvSpPr>
          <p:nvPr>
            <p:ph idx="1"/>
          </p:nvPr>
        </p:nvSpPr>
        <p:spPr/>
        <p:txBody>
          <a:bodyPr>
            <a:normAutofit fontScale="92500" lnSpcReduction="10000"/>
          </a:bodyPr>
          <a:lstStyle/>
          <a:p>
            <a:r>
              <a:rPr lang="zh-CN" altLang="en-US" dirty="0"/>
              <a:t>牛可乐正在为牛客主站设计全新的树形刷题题单。一共有 </a:t>
            </a:r>
            <a:r>
              <a:rPr lang="en-US" altLang="zh-CN" dirty="0"/>
              <a:t>n </a:t>
            </a:r>
            <a:r>
              <a:rPr lang="zh-CN" altLang="en-US" dirty="0"/>
              <a:t>道题目，编号依次为 </a:t>
            </a:r>
            <a:r>
              <a:rPr lang="en-US" altLang="zh-CN" dirty="0"/>
              <a:t>1∼n</a:t>
            </a:r>
            <a:r>
              <a:rPr lang="zh-CN" altLang="en-US" dirty="0"/>
              <a:t>。题目间共计有</a:t>
            </a:r>
            <a:r>
              <a:rPr lang="en-US" altLang="zh-CN" dirty="0"/>
              <a:t>n−1 </a:t>
            </a:r>
            <a:r>
              <a:rPr lang="zh-CN" altLang="en-US" dirty="0"/>
              <a:t>个双向的跳转连接，当完成了某一道题后，可以从与当前题目相连的跳转链接中任选一道题目进行跳转，也有可能会跳转回已经完成的题目。</a:t>
            </a:r>
            <a:endParaRPr lang="en-US" altLang="zh-CN" dirty="0"/>
          </a:p>
          <a:p>
            <a:r>
              <a:rPr lang="zh-CN" altLang="en-US" dirty="0"/>
              <a:t>每道题目首次完成后，系统都会奖励一些种类的气球，具体地，第 �</a:t>
            </a:r>
            <a:r>
              <a:rPr lang="en-US" altLang="zh-CN" dirty="0" err="1"/>
              <a:t>i</a:t>
            </a:r>
            <a:r>
              <a:rPr lang="en-US" altLang="zh-CN" dirty="0"/>
              <a:t> </a:t>
            </a:r>
            <a:r>
              <a:rPr lang="zh-CN" altLang="en-US" dirty="0"/>
              <a:t>道题目完成后，会奖励</a:t>
            </a:r>
            <a:r>
              <a:rPr lang="en-US" altLang="zh-CN" dirty="0"/>
              <a:t>a </a:t>
            </a:r>
            <a:r>
              <a:rPr lang="en-US" altLang="zh-CN" dirty="0" err="1"/>
              <a:t>i</a:t>
            </a:r>
            <a:r>
              <a:rPr lang="en-US" altLang="zh-CN" dirty="0"/>
              <a:t>​  </a:t>
            </a:r>
            <a:r>
              <a:rPr lang="zh-CN" altLang="en-US" dirty="0"/>
              <a:t>个气球，种类编为</a:t>
            </a:r>
            <a:r>
              <a:rPr lang="en-US" altLang="zh-CN" dirty="0"/>
              <a:t>c 1​ ,c 2​ ,…,c a </a:t>
            </a:r>
            <a:r>
              <a:rPr lang="en-US" altLang="zh-CN" dirty="0" err="1"/>
              <a:t>i</a:t>
            </a:r>
            <a:r>
              <a:rPr lang="en-US" altLang="zh-CN" dirty="0"/>
              <a:t>​ ​ </a:t>
            </a:r>
            <a:r>
              <a:rPr lang="zh-CN" altLang="en-US" dirty="0"/>
              <a:t>，气球的种类可能会重复。当跳转到已经完成的题目时，不会重复获得气球。</a:t>
            </a:r>
            <a:endParaRPr lang="en-US" altLang="zh-CN" dirty="0"/>
          </a:p>
          <a:p>
            <a:r>
              <a:rPr lang="zh-CN" altLang="en-US" dirty="0"/>
              <a:t>现在，牛可乐正在为新系统进行上线前的最后测试，他会独立的问出 </a:t>
            </a:r>
            <a:r>
              <a:rPr lang="en-US" altLang="zh-CN" dirty="0"/>
              <a:t>q </a:t>
            </a:r>
            <a:r>
              <a:rPr lang="zh-CN" altLang="en-US" dirty="0"/>
              <a:t>次询问，每次询问给出一道题目的编号 </a:t>
            </a:r>
            <a:r>
              <a:rPr lang="en-US" altLang="zh-CN" dirty="0"/>
              <a:t>x</a:t>
            </a:r>
            <a:r>
              <a:rPr lang="zh-CN" altLang="en-US" dirty="0"/>
              <a:t>，你需要回答，从 </a:t>
            </a:r>
            <a:r>
              <a:rPr lang="en-US" altLang="zh-CN" dirty="0"/>
              <a:t>x </a:t>
            </a:r>
            <a:r>
              <a:rPr lang="zh-CN" altLang="en-US" dirty="0"/>
              <a:t>出发，最少需要跳转多少次题目并完成，才能收集到重复种类的气球；特别地，若无法收集到重复种类的气球，则输出 </a:t>
            </a:r>
            <a:r>
              <a:rPr lang="en-US" altLang="zh-CN" dirty="0"/>
              <a:t>IMPOSSIBLE!</a:t>
            </a:r>
            <a:r>
              <a:rPr lang="zh-CN" altLang="en-US" dirty="0"/>
              <a:t>。每个询问之间互不影响。</a:t>
            </a:r>
          </a:p>
        </p:txBody>
      </p:sp>
    </p:spTree>
    <p:extLst>
      <p:ext uri="{BB962C8B-B14F-4D97-AF65-F5344CB8AC3E}">
        <p14:creationId xmlns:p14="http://schemas.microsoft.com/office/powerpoint/2010/main" val="25387980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9E5677-15AC-C401-0F83-1045AC852D88}"/>
              </a:ext>
            </a:extLst>
          </p:cNvPr>
          <p:cNvSpPr>
            <a:spLocks noGrp="1"/>
          </p:cNvSpPr>
          <p:nvPr>
            <p:ph type="title"/>
          </p:nvPr>
        </p:nvSpPr>
        <p:spPr/>
        <p:txBody>
          <a:bodyPr/>
          <a:lstStyle/>
          <a:p>
            <a:r>
              <a:rPr lang="zh-CN" altLang="en-US" dirty="0"/>
              <a:t>补充知识：虚树</a:t>
            </a:r>
          </a:p>
        </p:txBody>
      </p:sp>
      <p:sp>
        <p:nvSpPr>
          <p:cNvPr id="3" name="内容占位符 2">
            <a:extLst>
              <a:ext uri="{FF2B5EF4-FFF2-40B4-BE49-F238E27FC236}">
                <a16:creationId xmlns:a16="http://schemas.microsoft.com/office/drawing/2014/main" id="{56088C8C-4E1C-7A66-5C90-A7142814E37C}"/>
              </a:ext>
            </a:extLst>
          </p:cNvPr>
          <p:cNvSpPr>
            <a:spLocks noGrp="1"/>
          </p:cNvSpPr>
          <p:nvPr>
            <p:ph idx="1"/>
          </p:nvPr>
        </p:nvSpPr>
        <p:spPr/>
        <p:txBody>
          <a:bodyPr/>
          <a:lstStyle/>
          <a:p>
            <a:r>
              <a:rPr lang="en-US" altLang="zh-CN" dirty="0"/>
              <a:t>https://oi-wiki.org/graph/virtual-tree/</a:t>
            </a:r>
            <a:endParaRPr lang="zh-CN" altLang="en-US" dirty="0"/>
          </a:p>
        </p:txBody>
      </p:sp>
      <p:pic>
        <p:nvPicPr>
          <p:cNvPr id="7" name="图片 6">
            <a:extLst>
              <a:ext uri="{FF2B5EF4-FFF2-40B4-BE49-F238E27FC236}">
                <a16:creationId xmlns:a16="http://schemas.microsoft.com/office/drawing/2014/main" id="{A0CA2D93-8A45-744D-43EB-06A94D9A7C28}"/>
              </a:ext>
            </a:extLst>
          </p:cNvPr>
          <p:cNvPicPr>
            <a:picLocks noChangeAspect="1"/>
          </p:cNvPicPr>
          <p:nvPr/>
        </p:nvPicPr>
        <p:blipFill>
          <a:blip r:embed="rId2"/>
          <a:stretch>
            <a:fillRect/>
          </a:stretch>
        </p:blipFill>
        <p:spPr>
          <a:xfrm>
            <a:off x="650792" y="2363674"/>
            <a:ext cx="2899930" cy="4541400"/>
          </a:xfrm>
          <a:prstGeom prst="rect">
            <a:avLst/>
          </a:prstGeom>
        </p:spPr>
      </p:pic>
      <p:pic>
        <p:nvPicPr>
          <p:cNvPr id="9" name="图片 8">
            <a:extLst>
              <a:ext uri="{FF2B5EF4-FFF2-40B4-BE49-F238E27FC236}">
                <a16:creationId xmlns:a16="http://schemas.microsoft.com/office/drawing/2014/main" id="{9620143D-E1FC-9588-364E-764DCA5D847A}"/>
              </a:ext>
            </a:extLst>
          </p:cNvPr>
          <p:cNvPicPr>
            <a:picLocks noChangeAspect="1"/>
          </p:cNvPicPr>
          <p:nvPr/>
        </p:nvPicPr>
        <p:blipFill>
          <a:blip r:embed="rId3"/>
          <a:stretch>
            <a:fillRect/>
          </a:stretch>
        </p:blipFill>
        <p:spPr>
          <a:xfrm>
            <a:off x="4460111" y="2363674"/>
            <a:ext cx="3271777" cy="4494326"/>
          </a:xfrm>
          <a:prstGeom prst="rect">
            <a:avLst/>
          </a:prstGeom>
        </p:spPr>
      </p:pic>
    </p:spTree>
    <p:extLst>
      <p:ext uri="{BB962C8B-B14F-4D97-AF65-F5344CB8AC3E}">
        <p14:creationId xmlns:p14="http://schemas.microsoft.com/office/powerpoint/2010/main" val="1680991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99828-67CD-3488-8052-06C0595141CE}"/>
              </a:ext>
            </a:extLst>
          </p:cNvPr>
          <p:cNvSpPr>
            <a:spLocks noGrp="1"/>
          </p:cNvSpPr>
          <p:nvPr>
            <p:ph type="title"/>
          </p:nvPr>
        </p:nvSpPr>
        <p:spPr/>
        <p:txBody>
          <a:bodyPr/>
          <a:lstStyle/>
          <a:p>
            <a:endParaRPr lang="zh-CN" altLang="en-US"/>
          </a:p>
        </p:txBody>
      </p:sp>
      <p:sp>
        <p:nvSpPr>
          <p:cNvPr id="5" name="椭圆 4">
            <a:extLst>
              <a:ext uri="{FF2B5EF4-FFF2-40B4-BE49-F238E27FC236}">
                <a16:creationId xmlns:a16="http://schemas.microsoft.com/office/drawing/2014/main" id="{869DCEE8-16B3-D285-1478-91601D0BA10A}"/>
              </a:ext>
            </a:extLst>
          </p:cNvPr>
          <p:cNvSpPr/>
          <p:nvPr/>
        </p:nvSpPr>
        <p:spPr>
          <a:xfrm>
            <a:off x="4751566" y="1479015"/>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6" name="椭圆 5">
            <a:extLst>
              <a:ext uri="{FF2B5EF4-FFF2-40B4-BE49-F238E27FC236}">
                <a16:creationId xmlns:a16="http://schemas.microsoft.com/office/drawing/2014/main" id="{15B2B1EF-79F6-AF42-4650-A86A2F71F7A1}"/>
              </a:ext>
            </a:extLst>
          </p:cNvPr>
          <p:cNvSpPr/>
          <p:nvPr/>
        </p:nvSpPr>
        <p:spPr>
          <a:xfrm>
            <a:off x="4859577" y="2821325"/>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7" name="椭圆 6">
            <a:extLst>
              <a:ext uri="{FF2B5EF4-FFF2-40B4-BE49-F238E27FC236}">
                <a16:creationId xmlns:a16="http://schemas.microsoft.com/office/drawing/2014/main" id="{833B2AAD-1F6D-BA0C-8114-72A319745140}"/>
              </a:ext>
            </a:extLst>
          </p:cNvPr>
          <p:cNvSpPr/>
          <p:nvPr/>
        </p:nvSpPr>
        <p:spPr>
          <a:xfrm>
            <a:off x="5967721" y="4017094"/>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a:t>
            </a:r>
            <a:endParaRPr lang="zh-CN" altLang="en-US" dirty="0"/>
          </a:p>
        </p:txBody>
      </p:sp>
      <p:sp>
        <p:nvSpPr>
          <p:cNvPr id="8" name="椭圆 7">
            <a:extLst>
              <a:ext uri="{FF2B5EF4-FFF2-40B4-BE49-F238E27FC236}">
                <a16:creationId xmlns:a16="http://schemas.microsoft.com/office/drawing/2014/main" id="{940F2EB8-7B9F-B4A9-B130-1751B62B221B}"/>
              </a:ext>
            </a:extLst>
          </p:cNvPr>
          <p:cNvSpPr/>
          <p:nvPr/>
        </p:nvSpPr>
        <p:spPr>
          <a:xfrm>
            <a:off x="4860471" y="4017094"/>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a:t>
            </a:r>
            <a:endParaRPr lang="zh-CN" altLang="en-US" dirty="0"/>
          </a:p>
        </p:txBody>
      </p:sp>
      <p:sp>
        <p:nvSpPr>
          <p:cNvPr id="9" name="椭圆 8">
            <a:extLst>
              <a:ext uri="{FF2B5EF4-FFF2-40B4-BE49-F238E27FC236}">
                <a16:creationId xmlns:a16="http://schemas.microsoft.com/office/drawing/2014/main" id="{D2B8F2C6-64B2-CB7C-560F-CDD62C1C86DA}"/>
              </a:ext>
            </a:extLst>
          </p:cNvPr>
          <p:cNvSpPr/>
          <p:nvPr/>
        </p:nvSpPr>
        <p:spPr>
          <a:xfrm>
            <a:off x="3727687" y="4017094"/>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10" name="椭圆 9">
            <a:extLst>
              <a:ext uri="{FF2B5EF4-FFF2-40B4-BE49-F238E27FC236}">
                <a16:creationId xmlns:a16="http://schemas.microsoft.com/office/drawing/2014/main" id="{65B14031-8D0C-4865-E01C-483023307BA7}"/>
              </a:ext>
            </a:extLst>
          </p:cNvPr>
          <p:cNvSpPr/>
          <p:nvPr/>
        </p:nvSpPr>
        <p:spPr>
          <a:xfrm>
            <a:off x="5967720" y="2821324"/>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1" name="椭圆 10">
            <a:extLst>
              <a:ext uri="{FF2B5EF4-FFF2-40B4-BE49-F238E27FC236}">
                <a16:creationId xmlns:a16="http://schemas.microsoft.com/office/drawing/2014/main" id="{DBE59C22-8A39-BD81-A7D8-D6209F1B102A}"/>
              </a:ext>
            </a:extLst>
          </p:cNvPr>
          <p:cNvSpPr/>
          <p:nvPr/>
        </p:nvSpPr>
        <p:spPr>
          <a:xfrm>
            <a:off x="3605613" y="2821325"/>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12" name="椭圆 11">
            <a:extLst>
              <a:ext uri="{FF2B5EF4-FFF2-40B4-BE49-F238E27FC236}">
                <a16:creationId xmlns:a16="http://schemas.microsoft.com/office/drawing/2014/main" id="{9D8A47BA-5997-0CE2-634C-00199D71DECA}"/>
              </a:ext>
            </a:extLst>
          </p:cNvPr>
          <p:cNvSpPr/>
          <p:nvPr/>
        </p:nvSpPr>
        <p:spPr>
          <a:xfrm>
            <a:off x="3017472" y="3972509"/>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13" name="椭圆 12">
            <a:extLst>
              <a:ext uri="{FF2B5EF4-FFF2-40B4-BE49-F238E27FC236}">
                <a16:creationId xmlns:a16="http://schemas.microsoft.com/office/drawing/2014/main" id="{D6827293-3775-1177-20E8-46F4EBBAD451}"/>
              </a:ext>
            </a:extLst>
          </p:cNvPr>
          <p:cNvSpPr/>
          <p:nvPr/>
        </p:nvSpPr>
        <p:spPr>
          <a:xfrm>
            <a:off x="5393980" y="4017094"/>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a:t>
            </a:r>
            <a:endParaRPr lang="zh-CN" altLang="en-US" dirty="0"/>
          </a:p>
        </p:txBody>
      </p:sp>
      <p:sp>
        <p:nvSpPr>
          <p:cNvPr id="14" name="椭圆 13">
            <a:extLst>
              <a:ext uri="{FF2B5EF4-FFF2-40B4-BE49-F238E27FC236}">
                <a16:creationId xmlns:a16="http://schemas.microsoft.com/office/drawing/2014/main" id="{09FCEDCC-1380-760D-A896-B0026E6ED014}"/>
              </a:ext>
            </a:extLst>
          </p:cNvPr>
          <p:cNvSpPr/>
          <p:nvPr/>
        </p:nvSpPr>
        <p:spPr>
          <a:xfrm>
            <a:off x="4239626" y="4017094"/>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a:t>
            </a:r>
            <a:endParaRPr lang="zh-CN" altLang="en-US" dirty="0"/>
          </a:p>
        </p:txBody>
      </p:sp>
      <p:sp>
        <p:nvSpPr>
          <p:cNvPr id="15" name="椭圆 14">
            <a:extLst>
              <a:ext uri="{FF2B5EF4-FFF2-40B4-BE49-F238E27FC236}">
                <a16:creationId xmlns:a16="http://schemas.microsoft.com/office/drawing/2014/main" id="{BB7C0F33-7FCA-222B-7D5D-D5BC70F6925C}"/>
              </a:ext>
            </a:extLst>
          </p:cNvPr>
          <p:cNvSpPr/>
          <p:nvPr/>
        </p:nvSpPr>
        <p:spPr>
          <a:xfrm>
            <a:off x="6610502" y="4017094"/>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K</a:t>
            </a:r>
            <a:endParaRPr lang="zh-CN" altLang="en-US" dirty="0"/>
          </a:p>
        </p:txBody>
      </p:sp>
      <p:cxnSp>
        <p:nvCxnSpPr>
          <p:cNvPr id="16" name="直接连接符 15">
            <a:extLst>
              <a:ext uri="{FF2B5EF4-FFF2-40B4-BE49-F238E27FC236}">
                <a16:creationId xmlns:a16="http://schemas.microsoft.com/office/drawing/2014/main" id="{B2C6C3B7-662B-8ED8-865A-EFD51C800674}"/>
              </a:ext>
            </a:extLst>
          </p:cNvPr>
          <p:cNvCxnSpPr>
            <a:stCxn id="5" idx="4"/>
            <a:endCxn id="11" idx="0"/>
          </p:cNvCxnSpPr>
          <p:nvPr/>
        </p:nvCxnSpPr>
        <p:spPr>
          <a:xfrm flipH="1">
            <a:off x="3817286" y="1902360"/>
            <a:ext cx="1145953" cy="918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775747D-64EB-588D-BE8D-482F63DB2751}"/>
              </a:ext>
            </a:extLst>
          </p:cNvPr>
          <p:cNvCxnSpPr>
            <a:cxnSpLocks/>
            <a:stCxn id="5" idx="4"/>
            <a:endCxn id="6" idx="0"/>
          </p:cNvCxnSpPr>
          <p:nvPr/>
        </p:nvCxnSpPr>
        <p:spPr>
          <a:xfrm>
            <a:off x="4963239" y="1902360"/>
            <a:ext cx="108011" cy="918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C2FE640-2060-D157-3F34-578AAEDF927A}"/>
              </a:ext>
            </a:extLst>
          </p:cNvPr>
          <p:cNvCxnSpPr>
            <a:cxnSpLocks/>
            <a:stCxn id="5" idx="4"/>
            <a:endCxn id="10" idx="0"/>
          </p:cNvCxnSpPr>
          <p:nvPr/>
        </p:nvCxnSpPr>
        <p:spPr>
          <a:xfrm>
            <a:off x="4963239" y="1902360"/>
            <a:ext cx="1216154" cy="918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B3312A4-EF14-888B-E049-463B7A8DC9D8}"/>
              </a:ext>
            </a:extLst>
          </p:cNvPr>
          <p:cNvCxnSpPr>
            <a:stCxn id="11" idx="4"/>
            <a:endCxn id="9" idx="0"/>
          </p:cNvCxnSpPr>
          <p:nvPr/>
        </p:nvCxnSpPr>
        <p:spPr>
          <a:xfrm>
            <a:off x="3817286" y="3244670"/>
            <a:ext cx="122074" cy="772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49B944C-255A-11FA-DAAE-EE0185595CA6}"/>
              </a:ext>
            </a:extLst>
          </p:cNvPr>
          <p:cNvCxnSpPr>
            <a:stCxn id="11" idx="4"/>
            <a:endCxn id="14" idx="0"/>
          </p:cNvCxnSpPr>
          <p:nvPr/>
        </p:nvCxnSpPr>
        <p:spPr>
          <a:xfrm>
            <a:off x="3817286" y="3244670"/>
            <a:ext cx="634013" cy="772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203FD9D-A874-E901-EB3D-8FB454A028E7}"/>
              </a:ext>
            </a:extLst>
          </p:cNvPr>
          <p:cNvCxnSpPr>
            <a:stCxn id="6" idx="4"/>
            <a:endCxn id="8" idx="0"/>
          </p:cNvCxnSpPr>
          <p:nvPr/>
        </p:nvCxnSpPr>
        <p:spPr>
          <a:xfrm>
            <a:off x="5071250" y="3244670"/>
            <a:ext cx="894" cy="772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F929B35-68DA-DCD3-4FC3-DF10E1160E31}"/>
              </a:ext>
            </a:extLst>
          </p:cNvPr>
          <p:cNvCxnSpPr>
            <a:stCxn id="6" idx="4"/>
            <a:endCxn id="13" idx="0"/>
          </p:cNvCxnSpPr>
          <p:nvPr/>
        </p:nvCxnSpPr>
        <p:spPr>
          <a:xfrm>
            <a:off x="5071250" y="3244670"/>
            <a:ext cx="534403" cy="772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2C175D7-4C5C-9B4D-EB77-040B9EEBF40B}"/>
              </a:ext>
            </a:extLst>
          </p:cNvPr>
          <p:cNvCxnSpPr>
            <a:cxnSpLocks/>
            <a:stCxn id="10" idx="4"/>
            <a:endCxn id="7" idx="0"/>
          </p:cNvCxnSpPr>
          <p:nvPr/>
        </p:nvCxnSpPr>
        <p:spPr>
          <a:xfrm>
            <a:off x="6179393" y="3244669"/>
            <a:ext cx="1" cy="772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4DFEC8D-527F-AA47-34BE-E7A5366ABA23}"/>
              </a:ext>
            </a:extLst>
          </p:cNvPr>
          <p:cNvCxnSpPr>
            <a:stCxn id="10" idx="4"/>
            <a:endCxn id="15" idx="0"/>
          </p:cNvCxnSpPr>
          <p:nvPr/>
        </p:nvCxnSpPr>
        <p:spPr>
          <a:xfrm>
            <a:off x="6179393" y="3244669"/>
            <a:ext cx="642782" cy="772425"/>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6F655D54-BD6B-E719-0E3D-8A64FA615549}"/>
              </a:ext>
            </a:extLst>
          </p:cNvPr>
          <p:cNvSpPr/>
          <p:nvPr/>
        </p:nvSpPr>
        <p:spPr>
          <a:xfrm>
            <a:off x="3939359" y="5001190"/>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a:t>
            </a:r>
          </a:p>
        </p:txBody>
      </p:sp>
      <p:sp>
        <p:nvSpPr>
          <p:cNvPr id="39" name="椭圆 38">
            <a:extLst>
              <a:ext uri="{FF2B5EF4-FFF2-40B4-BE49-F238E27FC236}">
                <a16:creationId xmlns:a16="http://schemas.microsoft.com/office/drawing/2014/main" id="{7AE38954-7ED9-A48B-6C15-DFE6210C6992}"/>
              </a:ext>
            </a:extLst>
          </p:cNvPr>
          <p:cNvSpPr/>
          <p:nvPr/>
        </p:nvSpPr>
        <p:spPr>
          <a:xfrm>
            <a:off x="2832109" y="5001190"/>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L</a:t>
            </a:r>
          </a:p>
        </p:txBody>
      </p:sp>
      <p:sp>
        <p:nvSpPr>
          <p:cNvPr id="40" name="椭圆 39">
            <a:extLst>
              <a:ext uri="{FF2B5EF4-FFF2-40B4-BE49-F238E27FC236}">
                <a16:creationId xmlns:a16="http://schemas.microsoft.com/office/drawing/2014/main" id="{43D7851B-7180-4F64-2875-40E6486BB553}"/>
              </a:ext>
            </a:extLst>
          </p:cNvPr>
          <p:cNvSpPr/>
          <p:nvPr/>
        </p:nvSpPr>
        <p:spPr>
          <a:xfrm>
            <a:off x="3365618" y="5001190"/>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t>
            </a:r>
            <a:endParaRPr lang="zh-CN" altLang="en-US" dirty="0"/>
          </a:p>
        </p:txBody>
      </p:sp>
      <p:sp>
        <p:nvSpPr>
          <p:cNvPr id="41" name="椭圆 40">
            <a:extLst>
              <a:ext uri="{FF2B5EF4-FFF2-40B4-BE49-F238E27FC236}">
                <a16:creationId xmlns:a16="http://schemas.microsoft.com/office/drawing/2014/main" id="{E746CE00-22C0-98EE-4076-EBA312CA7B16}"/>
              </a:ext>
            </a:extLst>
          </p:cNvPr>
          <p:cNvSpPr/>
          <p:nvPr/>
        </p:nvSpPr>
        <p:spPr>
          <a:xfrm>
            <a:off x="4582140" y="5001190"/>
            <a:ext cx="423345" cy="423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a:t>
            </a:r>
            <a:endParaRPr lang="zh-CN" altLang="en-US" dirty="0"/>
          </a:p>
        </p:txBody>
      </p:sp>
      <p:cxnSp>
        <p:nvCxnSpPr>
          <p:cNvPr id="42" name="直接连接符 41">
            <a:extLst>
              <a:ext uri="{FF2B5EF4-FFF2-40B4-BE49-F238E27FC236}">
                <a16:creationId xmlns:a16="http://schemas.microsoft.com/office/drawing/2014/main" id="{5806D639-F506-1407-8595-81540E54AF91}"/>
              </a:ext>
            </a:extLst>
          </p:cNvPr>
          <p:cNvCxnSpPr>
            <a:cxnSpLocks/>
          </p:cNvCxnSpPr>
          <p:nvPr/>
        </p:nvCxnSpPr>
        <p:spPr>
          <a:xfrm flipH="1">
            <a:off x="3183272" y="3244670"/>
            <a:ext cx="588141" cy="727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722573FC-75BD-3DDA-3B8D-AB099510AF6A}"/>
              </a:ext>
            </a:extLst>
          </p:cNvPr>
          <p:cNvCxnSpPr>
            <a:cxnSpLocks/>
            <a:stCxn id="39" idx="0"/>
            <a:endCxn id="12" idx="4"/>
          </p:cNvCxnSpPr>
          <p:nvPr/>
        </p:nvCxnSpPr>
        <p:spPr>
          <a:xfrm flipV="1">
            <a:off x="3043782" y="4395854"/>
            <a:ext cx="185363" cy="605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8E387285-E2D6-5D06-9B94-D3B042B0626E}"/>
              </a:ext>
            </a:extLst>
          </p:cNvPr>
          <p:cNvCxnSpPr>
            <a:cxnSpLocks/>
            <a:stCxn id="40" idx="0"/>
            <a:endCxn id="12" idx="4"/>
          </p:cNvCxnSpPr>
          <p:nvPr/>
        </p:nvCxnSpPr>
        <p:spPr>
          <a:xfrm flipH="1" flipV="1">
            <a:off x="3229145" y="4395854"/>
            <a:ext cx="348146" cy="605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7D5AE63-9B0E-4494-C3B1-3CB0A3957659}"/>
              </a:ext>
            </a:extLst>
          </p:cNvPr>
          <p:cNvCxnSpPr>
            <a:cxnSpLocks/>
            <a:stCxn id="38" idx="0"/>
            <a:endCxn id="14" idx="4"/>
          </p:cNvCxnSpPr>
          <p:nvPr/>
        </p:nvCxnSpPr>
        <p:spPr>
          <a:xfrm flipV="1">
            <a:off x="4151032" y="4440439"/>
            <a:ext cx="300267" cy="5607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087D798F-6CA0-940F-9A56-4D01FF9CEEEF}"/>
              </a:ext>
            </a:extLst>
          </p:cNvPr>
          <p:cNvCxnSpPr>
            <a:cxnSpLocks/>
            <a:stCxn id="41" idx="0"/>
            <a:endCxn id="14" idx="4"/>
          </p:cNvCxnSpPr>
          <p:nvPr/>
        </p:nvCxnSpPr>
        <p:spPr>
          <a:xfrm flipH="1" flipV="1">
            <a:off x="4451299" y="4440439"/>
            <a:ext cx="342514" cy="56075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51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ppt_x"/>
                                          </p:val>
                                        </p:tav>
                                        <p:tav tm="100000">
                                          <p:val>
                                            <p:strVal val="#ppt_x"/>
                                          </p:val>
                                        </p:tav>
                                      </p:tavLst>
                                    </p:anim>
                                    <p:anim calcmode="lin" valueType="num">
                                      <p:cBhvr additive="base">
                                        <p:cTn id="76" dur="500" fill="hold"/>
                                        <p:tgtEl>
                                          <p:spTgt spid="2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ppt_x"/>
                                          </p:val>
                                        </p:tav>
                                        <p:tav tm="100000">
                                          <p:val>
                                            <p:strVal val="#ppt_x"/>
                                          </p:val>
                                        </p:tav>
                                      </p:tavLst>
                                    </p:anim>
                                    <p:anim calcmode="lin" valueType="num">
                                      <p:cBhvr additive="base">
                                        <p:cTn id="80" dur="500" fill="hold"/>
                                        <p:tgtEl>
                                          <p:spTgt spid="2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500" fill="hold"/>
                                        <p:tgtEl>
                                          <p:spTgt spid="24"/>
                                        </p:tgtEl>
                                        <p:attrNameLst>
                                          <p:attrName>ppt_x</p:attrName>
                                        </p:attrNameLst>
                                      </p:cBhvr>
                                      <p:tavLst>
                                        <p:tav tm="0">
                                          <p:val>
                                            <p:strVal val="#ppt_x"/>
                                          </p:val>
                                        </p:tav>
                                        <p:tav tm="100000">
                                          <p:val>
                                            <p:strVal val="#ppt_x"/>
                                          </p:val>
                                        </p:tav>
                                      </p:tavLst>
                                    </p:anim>
                                    <p:anim calcmode="lin" valueType="num">
                                      <p:cBhvr additive="base">
                                        <p:cTn id="84" dur="500" fill="hold"/>
                                        <p:tgtEl>
                                          <p:spTgt spid="2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additive="base">
                                        <p:cTn id="87" dur="500" fill="hold"/>
                                        <p:tgtEl>
                                          <p:spTgt spid="38"/>
                                        </p:tgtEl>
                                        <p:attrNameLst>
                                          <p:attrName>ppt_x</p:attrName>
                                        </p:attrNameLst>
                                      </p:cBhvr>
                                      <p:tavLst>
                                        <p:tav tm="0">
                                          <p:val>
                                            <p:strVal val="#ppt_x"/>
                                          </p:val>
                                        </p:tav>
                                        <p:tav tm="100000">
                                          <p:val>
                                            <p:strVal val="#ppt_x"/>
                                          </p:val>
                                        </p:tav>
                                      </p:tavLst>
                                    </p:anim>
                                    <p:anim calcmode="lin" valueType="num">
                                      <p:cBhvr additive="base">
                                        <p:cTn id="88" dur="500" fill="hold"/>
                                        <p:tgtEl>
                                          <p:spTgt spid="38"/>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9"/>
                                        </p:tgtEl>
                                        <p:attrNameLst>
                                          <p:attrName>style.visibility</p:attrName>
                                        </p:attrNameLst>
                                      </p:cBhvr>
                                      <p:to>
                                        <p:strVal val="visible"/>
                                      </p:to>
                                    </p:set>
                                    <p:anim calcmode="lin" valueType="num">
                                      <p:cBhvr additive="base">
                                        <p:cTn id="91" dur="500" fill="hold"/>
                                        <p:tgtEl>
                                          <p:spTgt spid="39"/>
                                        </p:tgtEl>
                                        <p:attrNameLst>
                                          <p:attrName>ppt_x</p:attrName>
                                        </p:attrNameLst>
                                      </p:cBhvr>
                                      <p:tavLst>
                                        <p:tav tm="0">
                                          <p:val>
                                            <p:strVal val="#ppt_x"/>
                                          </p:val>
                                        </p:tav>
                                        <p:tav tm="100000">
                                          <p:val>
                                            <p:strVal val="#ppt_x"/>
                                          </p:val>
                                        </p:tav>
                                      </p:tavLst>
                                    </p:anim>
                                    <p:anim calcmode="lin" valueType="num">
                                      <p:cBhvr additive="base">
                                        <p:cTn id="92" dur="500" fill="hold"/>
                                        <p:tgtEl>
                                          <p:spTgt spid="39"/>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 calcmode="lin" valueType="num">
                                      <p:cBhvr additive="base">
                                        <p:cTn id="95" dur="500" fill="hold"/>
                                        <p:tgtEl>
                                          <p:spTgt spid="40"/>
                                        </p:tgtEl>
                                        <p:attrNameLst>
                                          <p:attrName>ppt_x</p:attrName>
                                        </p:attrNameLst>
                                      </p:cBhvr>
                                      <p:tavLst>
                                        <p:tav tm="0">
                                          <p:val>
                                            <p:strVal val="#ppt_x"/>
                                          </p:val>
                                        </p:tav>
                                        <p:tav tm="100000">
                                          <p:val>
                                            <p:strVal val="#ppt_x"/>
                                          </p:val>
                                        </p:tav>
                                      </p:tavLst>
                                    </p:anim>
                                    <p:anim calcmode="lin" valueType="num">
                                      <p:cBhvr additive="base">
                                        <p:cTn id="96" dur="500" fill="hold"/>
                                        <p:tgtEl>
                                          <p:spTgt spid="40"/>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1"/>
                                        </p:tgtEl>
                                        <p:attrNameLst>
                                          <p:attrName>style.visibility</p:attrName>
                                        </p:attrNameLst>
                                      </p:cBhvr>
                                      <p:to>
                                        <p:strVal val="visible"/>
                                      </p:to>
                                    </p:set>
                                    <p:anim calcmode="lin" valueType="num">
                                      <p:cBhvr additive="base">
                                        <p:cTn id="99" dur="500" fill="hold"/>
                                        <p:tgtEl>
                                          <p:spTgt spid="41"/>
                                        </p:tgtEl>
                                        <p:attrNameLst>
                                          <p:attrName>ppt_x</p:attrName>
                                        </p:attrNameLst>
                                      </p:cBhvr>
                                      <p:tavLst>
                                        <p:tav tm="0">
                                          <p:val>
                                            <p:strVal val="#ppt_x"/>
                                          </p:val>
                                        </p:tav>
                                        <p:tav tm="100000">
                                          <p:val>
                                            <p:strVal val="#ppt_x"/>
                                          </p:val>
                                        </p:tav>
                                      </p:tavLst>
                                    </p:anim>
                                    <p:anim calcmode="lin" valueType="num">
                                      <p:cBhvr additive="base">
                                        <p:cTn id="100" dur="500" fill="hold"/>
                                        <p:tgtEl>
                                          <p:spTgt spid="41"/>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42"/>
                                        </p:tgtEl>
                                        <p:attrNameLst>
                                          <p:attrName>style.visibility</p:attrName>
                                        </p:attrNameLst>
                                      </p:cBhvr>
                                      <p:to>
                                        <p:strVal val="visible"/>
                                      </p:to>
                                    </p:set>
                                    <p:anim calcmode="lin" valueType="num">
                                      <p:cBhvr additive="base">
                                        <p:cTn id="103" dur="500" fill="hold"/>
                                        <p:tgtEl>
                                          <p:spTgt spid="42"/>
                                        </p:tgtEl>
                                        <p:attrNameLst>
                                          <p:attrName>ppt_x</p:attrName>
                                        </p:attrNameLst>
                                      </p:cBhvr>
                                      <p:tavLst>
                                        <p:tav tm="0">
                                          <p:val>
                                            <p:strVal val="#ppt_x"/>
                                          </p:val>
                                        </p:tav>
                                        <p:tav tm="100000">
                                          <p:val>
                                            <p:strVal val="#ppt_x"/>
                                          </p:val>
                                        </p:tav>
                                      </p:tavLst>
                                    </p:anim>
                                    <p:anim calcmode="lin" valueType="num">
                                      <p:cBhvr additive="base">
                                        <p:cTn id="104" dur="500" fill="hold"/>
                                        <p:tgtEl>
                                          <p:spTgt spid="42"/>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43"/>
                                        </p:tgtEl>
                                        <p:attrNameLst>
                                          <p:attrName>style.visibility</p:attrName>
                                        </p:attrNameLst>
                                      </p:cBhvr>
                                      <p:to>
                                        <p:strVal val="visible"/>
                                      </p:to>
                                    </p:set>
                                    <p:anim calcmode="lin" valueType="num">
                                      <p:cBhvr additive="base">
                                        <p:cTn id="107" dur="500" fill="hold"/>
                                        <p:tgtEl>
                                          <p:spTgt spid="43"/>
                                        </p:tgtEl>
                                        <p:attrNameLst>
                                          <p:attrName>ppt_x</p:attrName>
                                        </p:attrNameLst>
                                      </p:cBhvr>
                                      <p:tavLst>
                                        <p:tav tm="0">
                                          <p:val>
                                            <p:strVal val="#ppt_x"/>
                                          </p:val>
                                        </p:tav>
                                        <p:tav tm="100000">
                                          <p:val>
                                            <p:strVal val="#ppt_x"/>
                                          </p:val>
                                        </p:tav>
                                      </p:tavLst>
                                    </p:anim>
                                    <p:anim calcmode="lin" valueType="num">
                                      <p:cBhvr additive="base">
                                        <p:cTn id="108" dur="500" fill="hold"/>
                                        <p:tgtEl>
                                          <p:spTgt spid="43"/>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anim calcmode="lin" valueType="num">
                                      <p:cBhvr additive="base">
                                        <p:cTn id="111" dur="500" fill="hold"/>
                                        <p:tgtEl>
                                          <p:spTgt spid="46"/>
                                        </p:tgtEl>
                                        <p:attrNameLst>
                                          <p:attrName>ppt_x</p:attrName>
                                        </p:attrNameLst>
                                      </p:cBhvr>
                                      <p:tavLst>
                                        <p:tav tm="0">
                                          <p:val>
                                            <p:strVal val="#ppt_x"/>
                                          </p:val>
                                        </p:tav>
                                        <p:tav tm="100000">
                                          <p:val>
                                            <p:strVal val="#ppt_x"/>
                                          </p:val>
                                        </p:tav>
                                      </p:tavLst>
                                    </p:anim>
                                    <p:anim calcmode="lin" valueType="num">
                                      <p:cBhvr additive="base">
                                        <p:cTn id="112" dur="500" fill="hold"/>
                                        <p:tgtEl>
                                          <p:spTgt spid="46"/>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47"/>
                                        </p:tgtEl>
                                        <p:attrNameLst>
                                          <p:attrName>style.visibility</p:attrName>
                                        </p:attrNameLst>
                                      </p:cBhvr>
                                      <p:to>
                                        <p:strVal val="visible"/>
                                      </p:to>
                                    </p:set>
                                    <p:anim calcmode="lin" valueType="num">
                                      <p:cBhvr additive="base">
                                        <p:cTn id="115" dur="500" fill="hold"/>
                                        <p:tgtEl>
                                          <p:spTgt spid="47"/>
                                        </p:tgtEl>
                                        <p:attrNameLst>
                                          <p:attrName>ppt_x</p:attrName>
                                        </p:attrNameLst>
                                      </p:cBhvr>
                                      <p:tavLst>
                                        <p:tav tm="0">
                                          <p:val>
                                            <p:strVal val="#ppt_x"/>
                                          </p:val>
                                        </p:tav>
                                        <p:tav tm="100000">
                                          <p:val>
                                            <p:strVal val="#ppt_x"/>
                                          </p:val>
                                        </p:tav>
                                      </p:tavLst>
                                    </p:anim>
                                    <p:anim calcmode="lin" valueType="num">
                                      <p:cBhvr additive="base">
                                        <p:cTn id="116" dur="500" fill="hold"/>
                                        <p:tgtEl>
                                          <p:spTgt spid="47"/>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52"/>
                                        </p:tgtEl>
                                        <p:attrNameLst>
                                          <p:attrName>style.visibility</p:attrName>
                                        </p:attrNameLst>
                                      </p:cBhvr>
                                      <p:to>
                                        <p:strVal val="visible"/>
                                      </p:to>
                                    </p:set>
                                    <p:anim calcmode="lin" valueType="num">
                                      <p:cBhvr additive="base">
                                        <p:cTn id="119" dur="500" fill="hold"/>
                                        <p:tgtEl>
                                          <p:spTgt spid="52"/>
                                        </p:tgtEl>
                                        <p:attrNameLst>
                                          <p:attrName>ppt_x</p:attrName>
                                        </p:attrNameLst>
                                      </p:cBhvr>
                                      <p:tavLst>
                                        <p:tav tm="0">
                                          <p:val>
                                            <p:strVal val="#ppt_x"/>
                                          </p:val>
                                        </p:tav>
                                        <p:tav tm="100000">
                                          <p:val>
                                            <p:strVal val="#ppt_x"/>
                                          </p:val>
                                        </p:tav>
                                      </p:tavLst>
                                    </p:anim>
                                    <p:anim calcmode="lin" valueType="num">
                                      <p:cBhvr additive="base">
                                        <p:cTn id="120"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38" grpId="0" animBg="1"/>
      <p:bldP spid="39" grpId="0" animBg="1"/>
      <p:bldP spid="40" grpId="0" animBg="1"/>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302074-2771-45F6-7FE4-38E56CB52F64}"/>
              </a:ext>
            </a:extLst>
          </p:cNvPr>
          <p:cNvSpPr>
            <a:spLocks noGrp="1"/>
          </p:cNvSpPr>
          <p:nvPr>
            <p:ph type="title"/>
          </p:nvPr>
        </p:nvSpPr>
        <p:spPr/>
        <p:txBody>
          <a:bodyPr/>
          <a:lstStyle/>
          <a:p>
            <a:r>
              <a:rPr lang="en-US" altLang="zh-CN" dirty="0"/>
              <a:t>F</a:t>
            </a:r>
            <a:r>
              <a:rPr lang="zh-CN" altLang="en-US" dirty="0"/>
              <a:t> 一起找神秘的数！</a:t>
            </a:r>
          </a:p>
        </p:txBody>
      </p:sp>
      <p:sp>
        <p:nvSpPr>
          <p:cNvPr id="3" name="内容占位符 2">
            <a:extLst>
              <a:ext uri="{FF2B5EF4-FFF2-40B4-BE49-F238E27FC236}">
                <a16:creationId xmlns:a16="http://schemas.microsoft.com/office/drawing/2014/main" id="{B42C1969-5AE9-5D99-F173-22927DD409B1}"/>
              </a:ext>
            </a:extLst>
          </p:cNvPr>
          <p:cNvSpPr>
            <a:spLocks noGrp="1"/>
          </p:cNvSpPr>
          <p:nvPr>
            <p:ph idx="1"/>
          </p:nvPr>
        </p:nvSpPr>
        <p:spPr/>
        <p:txBody>
          <a:bodyPr/>
          <a:lstStyle/>
          <a:p>
            <a:r>
              <a:rPr lang="zh-CN" altLang="en-US" dirty="0"/>
              <a:t>对于给定的区间 </a:t>
            </a:r>
            <a:r>
              <a:rPr lang="en-US" altLang="zh-CN" dirty="0"/>
              <a:t>l </a:t>
            </a:r>
            <a:r>
              <a:rPr lang="zh-CN" altLang="en-US" dirty="0"/>
              <a:t>到 </a:t>
            </a:r>
            <a:r>
              <a:rPr lang="en-US" altLang="zh-CN" dirty="0"/>
              <a:t>r</a:t>
            </a:r>
            <a:r>
              <a:rPr lang="zh-CN" altLang="en-US" dirty="0"/>
              <a:t>，从中选取两个整数 </a:t>
            </a:r>
            <a:r>
              <a:rPr lang="en-US" altLang="zh-CN" dirty="0"/>
              <a:t>x </a:t>
            </a:r>
            <a:r>
              <a:rPr lang="zh-CN" altLang="en-US" dirty="0"/>
              <a:t>和 </a:t>
            </a:r>
            <a:r>
              <a:rPr lang="en-US" altLang="zh-CN" dirty="0"/>
              <a:t>y</a:t>
            </a:r>
            <a:r>
              <a:rPr lang="zh-CN" altLang="en-US" dirty="0"/>
              <a:t>，使得下式成立：</a:t>
            </a:r>
            <a:r>
              <a:rPr lang="en-US" altLang="zh-CN" dirty="0" err="1"/>
              <a:t>x+y</a:t>
            </a:r>
            <a:r>
              <a:rPr lang="en-US" altLang="zh-CN" dirty="0"/>
              <a:t>=(x or y)+(x and y)+(x </a:t>
            </a:r>
            <a:r>
              <a:rPr lang="en-US" altLang="zh-CN" dirty="0" err="1"/>
              <a:t>xor</a:t>
            </a:r>
            <a:r>
              <a:rPr lang="en-US" altLang="zh-CN" dirty="0"/>
              <a:t> y)</a:t>
            </a:r>
          </a:p>
          <a:p>
            <a:r>
              <a:rPr lang="zh-CN" altLang="en-US" dirty="0"/>
              <a:t>求解有多少对不同的满足条件的 </a:t>
            </a:r>
            <a:r>
              <a:rPr lang="en-US" altLang="zh-CN" dirty="0" err="1"/>
              <a:t>x,y</a:t>
            </a:r>
            <a:r>
              <a:rPr lang="zh-CN" altLang="en-US" dirty="0"/>
              <a:t>。</a:t>
            </a:r>
          </a:p>
        </p:txBody>
      </p:sp>
    </p:spTree>
    <p:extLst>
      <p:ext uri="{BB962C8B-B14F-4D97-AF65-F5344CB8AC3E}">
        <p14:creationId xmlns:p14="http://schemas.microsoft.com/office/powerpoint/2010/main" val="1838392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85CD0B-A1D7-5CFA-226B-4383953EA2A8}"/>
              </a:ext>
            </a:extLst>
          </p:cNvPr>
          <p:cNvSpPr>
            <a:spLocks noGrp="1"/>
          </p:cNvSpPr>
          <p:nvPr>
            <p:ph type="title"/>
          </p:nvPr>
        </p:nvSpPr>
        <p:spPr/>
        <p:txBody>
          <a:bodyPr/>
          <a:lstStyle/>
          <a:p>
            <a:endParaRPr lang="zh-CN" altLang="en-US" dirty="0"/>
          </a:p>
        </p:txBody>
      </p:sp>
      <p:pic>
        <p:nvPicPr>
          <p:cNvPr id="5" name="内容占位符 4">
            <a:extLst>
              <a:ext uri="{FF2B5EF4-FFF2-40B4-BE49-F238E27FC236}">
                <a16:creationId xmlns:a16="http://schemas.microsoft.com/office/drawing/2014/main" id="{81BDEDF5-A9ED-76CD-2B3A-140F4BAB1474}"/>
              </a:ext>
            </a:extLst>
          </p:cNvPr>
          <p:cNvPicPr>
            <a:picLocks noGrp="1" noChangeAspect="1"/>
          </p:cNvPicPr>
          <p:nvPr>
            <p:ph idx="1"/>
          </p:nvPr>
        </p:nvPicPr>
        <p:blipFill>
          <a:blip r:embed="rId2"/>
          <a:stretch>
            <a:fillRect/>
          </a:stretch>
        </p:blipFill>
        <p:spPr>
          <a:xfrm>
            <a:off x="1265959" y="2180679"/>
            <a:ext cx="7082394" cy="1594192"/>
          </a:xfrm>
        </p:spPr>
      </p:pic>
    </p:spTree>
    <p:extLst>
      <p:ext uri="{BB962C8B-B14F-4D97-AF65-F5344CB8AC3E}">
        <p14:creationId xmlns:p14="http://schemas.microsoft.com/office/powerpoint/2010/main" val="3882930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CB65E9-6623-C228-0D07-AE610C237E7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3C0E381-CA1B-7C1E-6E80-0FC68A677780}"/>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BA87F9AF-FB2D-981C-265E-5A44FC235FD0}"/>
              </a:ext>
            </a:extLst>
          </p:cNvPr>
          <p:cNvPicPr>
            <a:picLocks noChangeAspect="1"/>
          </p:cNvPicPr>
          <p:nvPr/>
        </p:nvPicPr>
        <p:blipFill>
          <a:blip r:embed="rId2"/>
          <a:stretch>
            <a:fillRect/>
          </a:stretch>
        </p:blipFill>
        <p:spPr>
          <a:xfrm>
            <a:off x="838200" y="918226"/>
            <a:ext cx="8886021" cy="5574649"/>
          </a:xfrm>
          <a:prstGeom prst="rect">
            <a:avLst/>
          </a:prstGeom>
        </p:spPr>
      </p:pic>
    </p:spTree>
    <p:extLst>
      <p:ext uri="{BB962C8B-B14F-4D97-AF65-F5344CB8AC3E}">
        <p14:creationId xmlns:p14="http://schemas.microsoft.com/office/powerpoint/2010/main" val="154172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318943-21A4-A2BF-B63E-119B033B586B}"/>
              </a:ext>
            </a:extLst>
          </p:cNvPr>
          <p:cNvSpPr>
            <a:spLocks noGrp="1"/>
          </p:cNvSpPr>
          <p:nvPr>
            <p:ph type="title"/>
          </p:nvPr>
        </p:nvSpPr>
        <p:spPr/>
        <p:txBody>
          <a:bodyPr/>
          <a:lstStyle/>
          <a:p>
            <a:r>
              <a:rPr lang="en-US" altLang="zh-CN" dirty="0"/>
              <a:t>G </a:t>
            </a:r>
            <a:r>
              <a:rPr lang="zh-CN" altLang="en-US" dirty="0"/>
              <a:t>一起铸最好的剑！</a:t>
            </a:r>
          </a:p>
        </p:txBody>
      </p:sp>
      <p:sp>
        <p:nvSpPr>
          <p:cNvPr id="3" name="内容占位符 2">
            <a:extLst>
              <a:ext uri="{FF2B5EF4-FFF2-40B4-BE49-F238E27FC236}">
                <a16:creationId xmlns:a16="http://schemas.microsoft.com/office/drawing/2014/main" id="{AF81ABF6-FA96-CD86-DDAB-ABFF7995E19F}"/>
              </a:ext>
            </a:extLst>
          </p:cNvPr>
          <p:cNvSpPr>
            <a:spLocks noGrp="1"/>
          </p:cNvSpPr>
          <p:nvPr>
            <p:ph idx="1"/>
          </p:nvPr>
        </p:nvSpPr>
        <p:spPr/>
        <p:txBody>
          <a:bodyPr>
            <a:normAutofit/>
          </a:bodyPr>
          <a:lstStyle/>
          <a:p>
            <a:r>
              <a:rPr lang="zh-CN" altLang="en-US" dirty="0"/>
              <a:t>牛可乐从古籍中得知，铸剑的温度越接近 </a:t>
            </a:r>
            <a:r>
              <a:rPr lang="en-US" altLang="zh-CN" dirty="0"/>
              <a:t>n </a:t>
            </a:r>
            <a:r>
              <a:rPr lang="zh-CN" altLang="en-US" dirty="0"/>
              <a:t>度，剑的品质越好。</a:t>
            </a:r>
            <a:endParaRPr lang="en-US" altLang="zh-CN" dirty="0"/>
          </a:p>
          <a:p>
            <a:r>
              <a:rPr lang="zh-CN" altLang="en-US" dirty="0"/>
              <a:t>现在，他正在研究他家的铸剑炉，想要铸出全村最好的剑。</a:t>
            </a:r>
            <a:br>
              <a:rPr lang="zh-CN" altLang="en-US" dirty="0"/>
            </a:br>
            <a:r>
              <a:rPr lang="zh-CN" altLang="en-US" dirty="0"/>
              <a:t>启动炉子时，牛可乐已经添过了一次柴，所以铸剑炉的初始温度为 </a:t>
            </a:r>
            <a:r>
              <a:rPr lang="en-US" altLang="zh-CN" dirty="0"/>
              <a:t>m </a:t>
            </a:r>
            <a:r>
              <a:rPr lang="zh-CN" altLang="en-US" dirty="0"/>
              <a:t>度。此后，牛可乐每次添柴可以使得铸剑炉的温度提高到原来的 </a:t>
            </a:r>
            <a:r>
              <a:rPr lang="en-US" altLang="zh-CN" dirty="0"/>
              <a:t>m </a:t>
            </a:r>
            <a:r>
              <a:rPr lang="zh-CN" altLang="en-US" dirty="0"/>
              <a:t>倍，即温度变为</a:t>
            </a:r>
            <a:r>
              <a:rPr lang="en-US" altLang="zh-CN" dirty="0"/>
              <a:t>m^2,m^3</a:t>
            </a:r>
            <a:r>
              <a:rPr lang="zh-CN" altLang="en-US" dirty="0"/>
              <a:t>。</a:t>
            </a:r>
            <a:br>
              <a:rPr lang="zh-CN" altLang="en-US" dirty="0"/>
            </a:br>
            <a:r>
              <a:rPr lang="zh-CN" altLang="en-US" dirty="0"/>
              <a:t>牛可乐想要知道，他最少需要添多少次柴（包括启动炉子时添的那一次），才能使得铸剑炉的温度最接近 </a:t>
            </a:r>
            <a:r>
              <a:rPr lang="en-US" altLang="zh-CN" dirty="0"/>
              <a:t>n </a:t>
            </a:r>
            <a:r>
              <a:rPr lang="zh-CN" altLang="en-US" dirty="0"/>
              <a:t>度，这样他就能铸出一把品质最好的剑。</a:t>
            </a:r>
          </a:p>
        </p:txBody>
      </p:sp>
    </p:spTree>
    <p:extLst>
      <p:ext uri="{BB962C8B-B14F-4D97-AF65-F5344CB8AC3E}">
        <p14:creationId xmlns:p14="http://schemas.microsoft.com/office/powerpoint/2010/main" val="1765832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1E3DE8-EC8C-FAD8-C8F4-06DE149CCF00}"/>
              </a:ext>
            </a:extLst>
          </p:cNvPr>
          <p:cNvSpPr>
            <a:spLocks noGrp="1"/>
          </p:cNvSpPr>
          <p:nvPr>
            <p:ph type="title"/>
          </p:nvPr>
        </p:nvSpPr>
        <p:spPr/>
        <p:txBody>
          <a:bodyPr/>
          <a:lstStyle/>
          <a:p>
            <a:r>
              <a:rPr lang="en-US" altLang="zh-CN" dirty="0"/>
              <a:t>J</a:t>
            </a:r>
            <a:r>
              <a:rPr lang="zh-CN" altLang="en-US" dirty="0"/>
              <a:t> 数据时间？</a:t>
            </a:r>
          </a:p>
        </p:txBody>
      </p:sp>
      <p:sp>
        <p:nvSpPr>
          <p:cNvPr id="3" name="内容占位符 2">
            <a:extLst>
              <a:ext uri="{FF2B5EF4-FFF2-40B4-BE49-F238E27FC236}">
                <a16:creationId xmlns:a16="http://schemas.microsoft.com/office/drawing/2014/main" id="{416C20BB-7EA6-DEDE-D721-26125F7328C9}"/>
              </a:ext>
            </a:extLst>
          </p:cNvPr>
          <p:cNvSpPr>
            <a:spLocks noGrp="1"/>
          </p:cNvSpPr>
          <p:nvPr>
            <p:ph idx="1"/>
          </p:nvPr>
        </p:nvSpPr>
        <p:spPr/>
        <p:txBody>
          <a:bodyPr>
            <a:normAutofit/>
          </a:bodyPr>
          <a:lstStyle/>
          <a:p>
            <a:r>
              <a:rPr lang="zh-CN" altLang="en-US" dirty="0"/>
              <a:t>牛可乐正在分析最近几个月用户登录牛客 </a:t>
            </a:r>
            <a:r>
              <a:rPr lang="en-US" altLang="zh-CN" dirty="0"/>
              <a:t>APP </a:t>
            </a:r>
            <a:r>
              <a:rPr lang="zh-CN" altLang="en-US" dirty="0"/>
              <a:t>的情况，他所收集的数据由三个字段构成，分别为：</a:t>
            </a:r>
            <a:r>
              <a:rPr lang="en-US" altLang="zh-CN" dirty="0" err="1"/>
              <a:t>user_id</a:t>
            </a:r>
            <a:r>
              <a:rPr lang="zh-CN" altLang="en-US" dirty="0"/>
              <a:t>表示用户 </a:t>
            </a:r>
            <a:r>
              <a:rPr lang="en-US" altLang="zh-CN" dirty="0"/>
              <a:t>ID</a:t>
            </a:r>
            <a:r>
              <a:rPr lang="zh-CN" altLang="en-US" dirty="0"/>
              <a:t>，</a:t>
            </a:r>
            <a:r>
              <a:rPr lang="en-US" altLang="zh-CN" dirty="0" err="1"/>
              <a:t>login_date</a:t>
            </a:r>
            <a:r>
              <a:rPr lang="zh-CN" altLang="en-US" dirty="0"/>
              <a:t>表示</a:t>
            </a:r>
            <a:r>
              <a:rPr lang="zh-CN" altLang="en-US" dirty="0">
                <a:effectLst/>
              </a:rPr>
              <a:t>登录</a:t>
            </a:r>
            <a:r>
              <a:rPr lang="zh-CN" altLang="en-US" dirty="0"/>
              <a:t>日期，</a:t>
            </a:r>
            <a:r>
              <a:rPr lang="en-US" altLang="zh-CN" dirty="0" err="1"/>
              <a:t>login_time</a:t>
            </a:r>
            <a:r>
              <a:rPr lang="zh-CN" altLang="en-US" dirty="0"/>
              <a:t>表示登录时间</a:t>
            </a:r>
            <a:endParaRPr lang="en-US" altLang="zh-CN" dirty="0"/>
          </a:p>
          <a:p>
            <a:r>
              <a:rPr lang="zh-CN" altLang="en-US" dirty="0"/>
              <a:t>由于牛可乐同时还在忙着演奏■■■、去牛妹家吃一勺饭、钻研可爱的字符串</a:t>
            </a:r>
            <a:r>
              <a:rPr lang="en-US" altLang="zh-CN" dirty="0"/>
              <a:t>……</a:t>
            </a:r>
            <a:r>
              <a:rPr lang="zh-CN" altLang="en-US" dirty="0"/>
              <a:t>所以他想请你帮助他统计 </a:t>
            </a:r>
            <a:r>
              <a:rPr lang="en-US" altLang="zh-CN" dirty="0"/>
              <a:t>h</a:t>
            </a:r>
            <a:r>
              <a:rPr lang="zh-CN" altLang="en-US" dirty="0"/>
              <a:t>年 </a:t>
            </a:r>
            <a:r>
              <a:rPr lang="en-US" altLang="zh-CN" dirty="0"/>
              <a:t>m</a:t>
            </a:r>
            <a:r>
              <a:rPr lang="zh-CN" altLang="en-US" dirty="0"/>
              <a:t>月份通勤、午休、临睡这三个时段各有多少人登录过 </a:t>
            </a:r>
            <a:r>
              <a:rPr lang="en-US" altLang="zh-CN" dirty="0"/>
              <a:t>APP</a:t>
            </a:r>
            <a:r>
              <a:rPr lang="zh-CN" altLang="en-US" dirty="0"/>
              <a:t>。特别地，同一个人在同一时段多次登录视作一次。</a:t>
            </a:r>
            <a:endParaRPr lang="en-US" altLang="zh-CN" dirty="0"/>
          </a:p>
          <a:p>
            <a:r>
              <a:rPr lang="zh-CN" altLang="en-US" dirty="0"/>
              <a:t>在本题中，通勤时间段为 </a:t>
            </a:r>
            <a:r>
              <a:rPr lang="en-US" altLang="zh-CN" dirty="0"/>
              <a:t>07:00:00-09:00:00 </a:t>
            </a:r>
            <a:r>
              <a:rPr lang="zh-CN" altLang="en-US" dirty="0"/>
              <a:t>和 </a:t>
            </a:r>
            <a:r>
              <a:rPr lang="en-US" altLang="zh-CN" dirty="0"/>
              <a:t>18:00:00-20:00:00</a:t>
            </a:r>
            <a:r>
              <a:rPr lang="zh-CN" altLang="en-US" dirty="0"/>
              <a:t>；午休时间段为 </a:t>
            </a:r>
            <a:r>
              <a:rPr lang="en-US" altLang="zh-CN" dirty="0"/>
              <a:t>11:00:00-13:00:00</a:t>
            </a:r>
            <a:r>
              <a:rPr lang="zh-CN" altLang="en-US" dirty="0"/>
              <a:t>；临睡时间段为 </a:t>
            </a:r>
            <a:r>
              <a:rPr lang="en-US" altLang="zh-CN" dirty="0"/>
              <a:t>22:00:00-01:00:00</a:t>
            </a:r>
            <a:r>
              <a:rPr lang="zh-CN" altLang="en-US" dirty="0"/>
              <a:t>。时间段均包含左右边界值。</a:t>
            </a:r>
          </a:p>
          <a:p>
            <a:endParaRPr lang="zh-CN" altLang="en-US" dirty="0"/>
          </a:p>
        </p:txBody>
      </p:sp>
    </p:spTree>
    <p:extLst>
      <p:ext uri="{BB962C8B-B14F-4D97-AF65-F5344CB8AC3E}">
        <p14:creationId xmlns:p14="http://schemas.microsoft.com/office/powerpoint/2010/main" val="170900635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3">
          <a:schemeClr val="accent5"/>
        </a:lnRef>
        <a:fillRef idx="0">
          <a:schemeClr val="accent5"/>
        </a:fillRef>
        <a:effectRef idx="2">
          <a:schemeClr val="accent5"/>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7403</TotalTime>
  <Words>3090</Words>
  <Application>Microsoft Office PowerPoint</Application>
  <PresentationFormat>宽屏</PresentationFormat>
  <Paragraphs>243</Paragraphs>
  <Slides>47</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47</vt:i4>
      </vt:variant>
    </vt:vector>
  </HeadingPairs>
  <TitlesOfParts>
    <vt:vector size="54" baseType="lpstr">
      <vt:lpstr>等线</vt:lpstr>
      <vt:lpstr>思源黑体 CN Medium</vt:lpstr>
      <vt:lpstr>思源黑体 CN Normal</vt:lpstr>
      <vt:lpstr>思源黑体 Normal</vt:lpstr>
      <vt:lpstr>Arial</vt:lpstr>
      <vt:lpstr>Tw Cen MT Condensed</vt:lpstr>
      <vt:lpstr>Office 主题​​</vt:lpstr>
      <vt:lpstr>2025牛客寒假集训营——第二场</vt:lpstr>
      <vt:lpstr>PowerPoint 演示文稿</vt:lpstr>
      <vt:lpstr>A 一起奏响历史之音！</vt:lpstr>
      <vt:lpstr>B 能去你家蹭口饭吃吗</vt:lpstr>
      <vt:lpstr>F 一起找神秘的数！</vt:lpstr>
      <vt:lpstr>PowerPoint 演示文稿</vt:lpstr>
      <vt:lpstr>PowerPoint 演示文稿</vt:lpstr>
      <vt:lpstr>G 一起铸最好的剑！</vt:lpstr>
      <vt:lpstr>J 数据时间？</vt:lpstr>
      <vt:lpstr>K 可以分开吗？</vt:lpstr>
      <vt:lpstr>PowerPoint 演示文稿</vt:lpstr>
      <vt:lpstr>PowerPoint 演示文稿</vt:lpstr>
      <vt:lpstr>补充知识：DFS和BFS</vt:lpstr>
      <vt:lpstr>搜索</vt:lpstr>
      <vt:lpstr>PowerPoint 演示文稿</vt:lpstr>
      <vt:lpstr>深度优先搜索（dfs）</vt:lpstr>
      <vt:lpstr>例1：输出n个数的全排列</vt:lpstr>
      <vt:lpstr>PowerPoint 演示文稿</vt:lpstr>
      <vt:lpstr>PowerPoint 演示文稿</vt:lpstr>
      <vt:lpstr>扩展：输出n个数中选M个的组合</vt:lpstr>
      <vt:lpstr>广度优先搜索（Bfs）</vt:lpstr>
      <vt:lpstr>例1：走迷宫</vt:lpstr>
      <vt:lpstr>比如这样一个迷宫：</vt:lpstr>
      <vt:lpstr>手工算法</vt:lpstr>
      <vt:lpstr>PowerPoint 演示文稿</vt:lpstr>
      <vt:lpstr>PowerPoint 演示文稿</vt:lpstr>
      <vt:lpstr>PowerPoint 演示文稿</vt:lpstr>
      <vt:lpstr>D 字符串里串</vt:lpstr>
      <vt:lpstr>PowerPoint 演示文稿</vt:lpstr>
      <vt:lpstr>H 一起画很大的圆！</vt:lpstr>
      <vt:lpstr>PowerPoint 演示文稿</vt:lpstr>
      <vt:lpstr>PowerPoint 演示文稿</vt:lpstr>
      <vt:lpstr>C 字符串外串</vt:lpstr>
      <vt:lpstr>PowerPoint 演示文稿</vt:lpstr>
      <vt:lpstr>E 一起走很长的路！</vt:lpstr>
      <vt:lpstr>PowerPoint 演示文稿</vt:lpstr>
      <vt:lpstr>PowerPoint 演示文稿</vt:lpstr>
      <vt:lpstr>PowerPoint 演示文稿</vt:lpstr>
      <vt:lpstr>M 那是我们的影子</vt:lpstr>
      <vt:lpstr>PowerPoint 演示文稿</vt:lpstr>
      <vt:lpstr>PowerPoint 演示文稿</vt:lpstr>
      <vt:lpstr>I  一起看很美的日落！</vt:lpstr>
      <vt:lpstr>PowerPoint 演示文稿</vt:lpstr>
      <vt:lpstr>PowerPoint 演示文稿</vt:lpstr>
      <vt:lpstr>L 还会再见吗？</vt:lpstr>
      <vt:lpstr>补充知识：虚树</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62812</dc:creator>
  <cp:lastModifiedBy>Siyu Deng</cp:lastModifiedBy>
  <cp:revision>363</cp:revision>
  <dcterms:created xsi:type="dcterms:W3CDTF">2022-11-07T03:06:08Z</dcterms:created>
  <dcterms:modified xsi:type="dcterms:W3CDTF">2025-01-24T05:06:20Z</dcterms:modified>
</cp:coreProperties>
</file>